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05" r:id="rId1"/>
    <p:sldMasterId id="2147483723" r:id="rId2"/>
  </p:sldMasterIdLst>
  <p:sldIdLst>
    <p:sldId id="256" r:id="rId3"/>
    <p:sldId id="257" r:id="rId4"/>
    <p:sldId id="258" r:id="rId5"/>
    <p:sldId id="260" r:id="rId6"/>
    <p:sldId id="259" r:id="rId7"/>
    <p:sldId id="261" r:id="rId8"/>
    <p:sldId id="262" r:id="rId9"/>
    <p:sldId id="264"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5" r:id="rId28"/>
    <p:sldId id="283" r:id="rId29"/>
    <p:sldId id="284" r:id="rId3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C831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5" d="100"/>
          <a:sy n="115" d="100"/>
        </p:scale>
        <p:origin x="372"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8" Type="http://schemas.openxmlformats.org/officeDocument/2006/relationships/slide" Target="slides/slide6.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6B5052E-38C1-4851-8830-ECF8F52A13FF}" type="doc">
      <dgm:prSet loTypeId="urn:microsoft.com/office/officeart/2005/8/layout/hierarchy4" loCatId="list" qsTypeId="urn:microsoft.com/office/officeart/2005/8/quickstyle/simple1" qsCatId="simple" csTypeId="urn:microsoft.com/office/officeart/2005/8/colors/accent1_2" csCatId="accent1" phldr="1"/>
      <dgm:spPr/>
      <dgm:t>
        <a:bodyPr/>
        <a:lstStyle/>
        <a:p>
          <a:endParaRPr lang="en-US"/>
        </a:p>
      </dgm:t>
    </dgm:pt>
    <dgm:pt modelId="{89C2094D-C5B4-416C-A98B-7212C3CF1FF1}" type="pres">
      <dgm:prSet presAssocID="{56B5052E-38C1-4851-8830-ECF8F52A13FF}" presName="Name0" presStyleCnt="0">
        <dgm:presLayoutVars>
          <dgm:chPref val="1"/>
          <dgm:dir/>
          <dgm:animOne val="branch"/>
          <dgm:animLvl val="lvl"/>
          <dgm:resizeHandles/>
        </dgm:presLayoutVars>
      </dgm:prSet>
      <dgm:spPr/>
      <dgm:t>
        <a:bodyPr/>
        <a:lstStyle/>
        <a:p>
          <a:endParaRPr lang="en-US"/>
        </a:p>
      </dgm:t>
    </dgm:pt>
  </dgm:ptLst>
  <dgm:cxnLst>
    <dgm:cxn modelId="{5C145AEA-DB29-42B9-A318-4CCB9C9A9782}" type="presOf" srcId="{56B5052E-38C1-4851-8830-ECF8F52A13FF}" destId="{89C2094D-C5B4-416C-A98B-7212C3CF1FF1}" srcOrd="0" destOrd="0" presId="urn:microsoft.com/office/officeart/2005/8/layout/hierarchy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20.emf"/></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9" name="Rectangle 8"/>
          <p:cNvSpPr/>
          <p:nvPr/>
        </p:nvSpPr>
        <p:spPr bwMode="ltGray">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80322" y="2733709"/>
            <a:ext cx="8144134" cy="1373070"/>
          </a:xfrm>
        </p:spPr>
        <p:txBody>
          <a:bodyPr anchor="b">
            <a:noAutofit/>
          </a:bodyPr>
          <a:lstStyle>
            <a:lvl1pPr algn="r">
              <a:defRPr sz="5400"/>
            </a:lvl1pPr>
          </a:lstStyle>
          <a:p>
            <a:r>
              <a:rPr lang="en-US" smtClean="0"/>
              <a:t>Click to edit Master title style</a:t>
            </a:r>
            <a:endParaRPr lang="en-US" dirty="0"/>
          </a:p>
        </p:txBody>
      </p:sp>
      <p:sp>
        <p:nvSpPr>
          <p:cNvPr id="3" name="Subtitle 2"/>
          <p:cNvSpPr>
            <a:spLocks noGrp="1"/>
          </p:cNvSpPr>
          <p:nvPr>
            <p:ph type="subTitle" idx="1"/>
          </p:nvPr>
        </p:nvSpPr>
        <p:spPr>
          <a:xfrm>
            <a:off x="680322" y="4394039"/>
            <a:ext cx="8144134" cy="1117687"/>
          </a:xfrm>
        </p:spPr>
        <p:txBody>
          <a:bodyPr>
            <a:norm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78ABE3C1-DBE1-495D-B57B-2849774B866A}" type="datetimeFigureOut">
              <a:rPr lang="en-US" smtClean="0"/>
              <a:t>8/1/2017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9255346" y="2750337"/>
            <a:ext cx="1171888" cy="1356442"/>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489687995"/>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4711616"/>
            <a:ext cx="9613859" cy="453051"/>
          </a:xfrm>
        </p:spPr>
        <p:txBody>
          <a:bodyPr anchor="b">
            <a:normAutofit/>
          </a:bodyPr>
          <a:lstStyle>
            <a:lvl1pPr>
              <a:defRPr sz="24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80322" y="609597"/>
            <a:ext cx="9613859" cy="3589575"/>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80319" y="5169583"/>
            <a:ext cx="9613862" cy="6229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46C117F-5CCF-4837-BE5F-2B92066CAFAF}" type="datetimeFigureOut">
              <a:rPr lang="en-US" smtClean="0"/>
              <a:t>8/1/2017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11309"/>
            <a:ext cx="1154151" cy="1090789"/>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6569244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609597"/>
            <a:ext cx="9613858" cy="3592750"/>
          </a:xfrm>
        </p:spPr>
        <p:txBody>
          <a:bodyPr anchor="ctr"/>
          <a:lstStyle>
            <a:lvl1pPr>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680322" y="4711615"/>
            <a:ext cx="9613859" cy="1090789"/>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84EB90BD-B6CE-46B7-997F-7313B992CCDC}" type="datetimeFigureOut">
              <a:rPr lang="en-US" smtClean="0"/>
              <a:t>8/1/2017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11615"/>
            <a:ext cx="1154151" cy="1090789"/>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6410931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3" name="Picture 12"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4" name="Rectangle 13"/>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127856" y="609598"/>
            <a:ext cx="8718877" cy="3036061"/>
          </a:xfrm>
        </p:spPr>
        <p:txBody>
          <a:bodyPr anchor="ctr"/>
          <a:lstStyle>
            <a:lvl1pPr>
              <a:defRPr sz="32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402288" y="3653379"/>
            <a:ext cx="815657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4" name="Text Placeholder 3"/>
          <p:cNvSpPr>
            <a:spLocks noGrp="1"/>
          </p:cNvSpPr>
          <p:nvPr>
            <p:ph type="body" sz="half" idx="2"/>
          </p:nvPr>
        </p:nvSpPr>
        <p:spPr>
          <a:xfrm>
            <a:off x="680322" y="4711615"/>
            <a:ext cx="9613859" cy="1090789"/>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CDB9D11F-B188-461D-B23F-39381795C052}" type="datetimeFigureOut">
              <a:rPr lang="en-US" smtClean="0"/>
              <a:t>8/1/2017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09925"/>
            <a:ext cx="1154151" cy="1090789"/>
          </a:xfrm>
        </p:spPr>
        <p:txBody>
          <a:bodyPr/>
          <a:lstStyle/>
          <a:p>
            <a:fld id="{6D22F896-40B5-4ADD-8801-0D06FADFA095}" type="slidenum">
              <a:rPr lang="en-US" smtClean="0"/>
              <a:t>‹#›</a:t>
            </a:fld>
            <a:endParaRPr lang="en-US" dirty="0"/>
          </a:p>
        </p:txBody>
      </p:sp>
      <p:sp>
        <p:nvSpPr>
          <p:cNvPr id="16" name="TextBox 15"/>
          <p:cNvSpPr txBox="1"/>
          <p:nvPr/>
        </p:nvSpPr>
        <p:spPr>
          <a:xfrm>
            <a:off x="583572" y="74811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7200" dirty="0">
                <a:solidFill>
                  <a:schemeClr val="tx1"/>
                </a:solidFill>
                <a:effectLst/>
              </a:rPr>
              <a:t>“</a:t>
            </a:r>
          </a:p>
        </p:txBody>
      </p:sp>
      <p:sp>
        <p:nvSpPr>
          <p:cNvPr id="17" name="TextBox 16"/>
          <p:cNvSpPr txBox="1"/>
          <p:nvPr/>
        </p:nvSpPr>
        <p:spPr>
          <a:xfrm>
            <a:off x="9662809" y="30335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200" dirty="0">
                <a:solidFill>
                  <a:schemeClr val="tx1"/>
                </a:solidFill>
                <a:effectLst/>
              </a:rPr>
              <a:t>”</a:t>
            </a:r>
          </a:p>
        </p:txBody>
      </p:sp>
    </p:spTree>
    <p:extLst>
      <p:ext uri="{BB962C8B-B14F-4D97-AF65-F5344CB8AC3E}">
        <p14:creationId xmlns:p14="http://schemas.microsoft.com/office/powerpoint/2010/main" val="279147077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9" name="Picture 8"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0" name="Picture 9"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1" name="Rectangle 10"/>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4711615"/>
            <a:ext cx="9613862" cy="588535"/>
          </a:xfrm>
        </p:spPr>
        <p:txBody>
          <a:bodyPr anchor="b"/>
          <a:lstStyle>
            <a:lvl1pPr>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680320" y="5300149"/>
            <a:ext cx="9613862" cy="50225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52E6D8D9-55A2-4063-B0F3-121F44549695}" type="datetimeFigureOut">
              <a:rPr lang="en-US" smtClean="0"/>
              <a:t>8/1/2017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09925"/>
            <a:ext cx="1154151" cy="1090789"/>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87297419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4" name="Picture 13"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6" name="Rectangle 15"/>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itle 1"/>
          <p:cNvSpPr>
            <a:spLocks noGrp="1"/>
          </p:cNvSpPr>
          <p:nvPr>
            <p:ph type="title"/>
          </p:nvPr>
        </p:nvSpPr>
        <p:spPr>
          <a:xfrm>
            <a:off x="669222" y="753228"/>
            <a:ext cx="9624960" cy="1080938"/>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660946" y="2336873"/>
            <a:ext cx="3070034"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8" name="Text Placeholder 3"/>
          <p:cNvSpPr>
            <a:spLocks noGrp="1"/>
          </p:cNvSpPr>
          <p:nvPr>
            <p:ph type="body" sz="half" idx="15"/>
          </p:nvPr>
        </p:nvSpPr>
        <p:spPr>
          <a:xfrm>
            <a:off x="680322" y="3022673"/>
            <a:ext cx="3049702"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9" name="Text Placeholder 4"/>
          <p:cNvSpPr>
            <a:spLocks noGrp="1"/>
          </p:cNvSpPr>
          <p:nvPr>
            <p:ph type="body" sz="quarter" idx="3"/>
          </p:nvPr>
        </p:nvSpPr>
        <p:spPr>
          <a:xfrm>
            <a:off x="3956025" y="233687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0" name="Text Placeholder 3"/>
          <p:cNvSpPr>
            <a:spLocks noGrp="1"/>
          </p:cNvSpPr>
          <p:nvPr>
            <p:ph type="body" sz="half" idx="16"/>
          </p:nvPr>
        </p:nvSpPr>
        <p:spPr>
          <a:xfrm>
            <a:off x="3945470" y="3022673"/>
            <a:ext cx="3063240"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1" name="Text Placeholder 4"/>
          <p:cNvSpPr>
            <a:spLocks noGrp="1"/>
          </p:cNvSpPr>
          <p:nvPr>
            <p:ph type="body" sz="quarter" idx="13"/>
          </p:nvPr>
        </p:nvSpPr>
        <p:spPr>
          <a:xfrm>
            <a:off x="7224156" y="2336873"/>
            <a:ext cx="307002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2" name="Text Placeholder 3"/>
          <p:cNvSpPr>
            <a:spLocks noGrp="1"/>
          </p:cNvSpPr>
          <p:nvPr>
            <p:ph type="body" sz="half" idx="17"/>
          </p:nvPr>
        </p:nvSpPr>
        <p:spPr>
          <a:xfrm>
            <a:off x="7224156" y="3022673"/>
            <a:ext cx="3070025"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3" name="Date Placeholder 2"/>
          <p:cNvSpPr>
            <a:spLocks noGrp="1"/>
          </p:cNvSpPr>
          <p:nvPr>
            <p:ph type="dt" sz="half" idx="10"/>
          </p:nvPr>
        </p:nvSpPr>
        <p:spPr/>
        <p:txBody>
          <a:bodyPr/>
          <a:lstStyle/>
          <a:p>
            <a:fld id="{D4B24536-994D-4021-A283-9F449C0DB509}" type="datetimeFigureOut">
              <a:rPr lang="en-US" smtClean="0"/>
              <a:t>8/1/2017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59946016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itle 1"/>
          <p:cNvSpPr>
            <a:spLocks noGrp="1"/>
          </p:cNvSpPr>
          <p:nvPr>
            <p:ph type="title"/>
          </p:nvPr>
        </p:nvSpPr>
        <p:spPr>
          <a:xfrm>
            <a:off x="680322" y="753228"/>
            <a:ext cx="9613860" cy="1080938"/>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680318" y="4297503"/>
            <a:ext cx="30497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0" name="Picture Placeholder 2"/>
          <p:cNvSpPr>
            <a:spLocks noGrp="1" noChangeAspect="1"/>
          </p:cNvSpPr>
          <p:nvPr>
            <p:ph type="pic" idx="15"/>
          </p:nvPr>
        </p:nvSpPr>
        <p:spPr>
          <a:xfrm>
            <a:off x="680318" y="2336873"/>
            <a:ext cx="30497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1" name="Text Placeholder 3"/>
          <p:cNvSpPr>
            <a:spLocks noGrp="1"/>
          </p:cNvSpPr>
          <p:nvPr>
            <p:ph type="body" sz="half" idx="18"/>
          </p:nvPr>
        </p:nvSpPr>
        <p:spPr>
          <a:xfrm>
            <a:off x="680318" y="4873765"/>
            <a:ext cx="3049705"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22" name="Text Placeholder 4"/>
          <p:cNvSpPr>
            <a:spLocks noGrp="1"/>
          </p:cNvSpPr>
          <p:nvPr>
            <p:ph type="body" sz="quarter" idx="3"/>
          </p:nvPr>
        </p:nvSpPr>
        <p:spPr>
          <a:xfrm>
            <a:off x="3945471" y="429750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3" name="Picture Placeholder 2"/>
          <p:cNvSpPr>
            <a:spLocks noGrp="1" noChangeAspect="1"/>
          </p:cNvSpPr>
          <p:nvPr>
            <p:ph type="pic" idx="21"/>
          </p:nvPr>
        </p:nvSpPr>
        <p:spPr>
          <a:xfrm>
            <a:off x="3945470" y="2336873"/>
            <a:ext cx="3063240"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19"/>
          </p:nvPr>
        </p:nvSpPr>
        <p:spPr>
          <a:xfrm>
            <a:off x="3944117" y="4873764"/>
            <a:ext cx="3067297"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25" name="Text Placeholder 4"/>
          <p:cNvSpPr>
            <a:spLocks noGrp="1"/>
          </p:cNvSpPr>
          <p:nvPr>
            <p:ph type="body" sz="quarter" idx="13"/>
          </p:nvPr>
        </p:nvSpPr>
        <p:spPr>
          <a:xfrm>
            <a:off x="7230678" y="4297503"/>
            <a:ext cx="30635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6" name="Picture Placeholder 2"/>
          <p:cNvSpPr>
            <a:spLocks noGrp="1" noChangeAspect="1"/>
          </p:cNvSpPr>
          <p:nvPr>
            <p:ph type="pic" idx="22"/>
          </p:nvPr>
        </p:nvSpPr>
        <p:spPr>
          <a:xfrm>
            <a:off x="7230677" y="2336873"/>
            <a:ext cx="30635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7" name="Text Placeholder 3"/>
          <p:cNvSpPr>
            <a:spLocks noGrp="1"/>
          </p:cNvSpPr>
          <p:nvPr>
            <p:ph type="body" sz="half" idx="20"/>
          </p:nvPr>
        </p:nvSpPr>
        <p:spPr>
          <a:xfrm>
            <a:off x="7230553" y="4873762"/>
            <a:ext cx="3067563"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3" name="Date Placeholder 2"/>
          <p:cNvSpPr>
            <a:spLocks noGrp="1"/>
          </p:cNvSpPr>
          <p:nvPr>
            <p:ph type="dt" sz="half" idx="10"/>
          </p:nvPr>
        </p:nvSpPr>
        <p:spPr/>
        <p:txBody>
          <a:bodyPr/>
          <a:lstStyle/>
          <a:p>
            <a:fld id="{3CBBBB78-C96F-47B7-AB17-D852CA960AC9}" type="datetimeFigureOut">
              <a:rPr lang="en-US" smtClean="0"/>
              <a:t>8/1/2017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44741108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9" name="Rectangle 8"/>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lvl1pPr algn="r">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FA3F48C-C7C6-4055-9F49-3777875E72AE}" type="datetimeFigureOut">
              <a:rPr lang="en-US" smtClean="0"/>
              <a:t>8/1/2017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62599914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bwMode="ltGray">
          <a:xfrm rot="5400000">
            <a:off x="8116207" y="1869395"/>
            <a:ext cx="5106988"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rot="5400000">
            <a:off x="9868202" y="5372403"/>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0129231" y="609597"/>
            <a:ext cx="1073802" cy="435376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80322" y="609597"/>
            <a:ext cx="8870004" cy="5326589"/>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6807126" y="5936187"/>
            <a:ext cx="2743200" cy="365125"/>
          </a:xfrm>
        </p:spPr>
        <p:txBody>
          <a:bodyPr/>
          <a:lstStyle/>
          <a:p>
            <a:fld id="{6178E61D-D431-422C-9764-11DAFE33AB63}" type="datetimeFigureOut">
              <a:rPr lang="en-US" smtClean="0"/>
              <a:t>8/1/2017</a:t>
            </a:fld>
            <a:endParaRPr lang="en-US" dirty="0"/>
          </a:p>
        </p:txBody>
      </p:sp>
      <p:sp>
        <p:nvSpPr>
          <p:cNvPr id="5" name="Footer Placeholder 4"/>
          <p:cNvSpPr>
            <a:spLocks noGrp="1"/>
          </p:cNvSpPr>
          <p:nvPr>
            <p:ph type="ftr" sz="quarter" idx="11"/>
          </p:nvPr>
        </p:nvSpPr>
        <p:spPr>
          <a:xfrm>
            <a:off x="680321" y="5936188"/>
            <a:ext cx="6126805" cy="365125"/>
          </a:xfrm>
        </p:spPr>
        <p:txBody>
          <a:bodyPr/>
          <a:lstStyle/>
          <a:p>
            <a:endParaRPr lang="en-US" dirty="0"/>
          </a:p>
        </p:txBody>
      </p:sp>
      <p:sp>
        <p:nvSpPr>
          <p:cNvPr id="6" name="Slide Number Placeholder 5"/>
          <p:cNvSpPr>
            <a:spLocks noGrp="1"/>
          </p:cNvSpPr>
          <p:nvPr>
            <p:ph type="sldNum" sz="quarter" idx="12"/>
          </p:nvPr>
        </p:nvSpPr>
        <p:spPr>
          <a:xfrm>
            <a:off x="10097550" y="5398633"/>
            <a:ext cx="1154151" cy="1090789"/>
          </a:xfrm>
        </p:spPr>
        <p:txBody>
          <a:bodyPr anchor="t"/>
          <a:lstStyle>
            <a:lvl1pPr algn="ctr">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89105937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bg-BG"/>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bg-BG"/>
          </a:p>
        </p:txBody>
      </p:sp>
      <p:sp>
        <p:nvSpPr>
          <p:cNvPr id="4" name="Date Placeholder 3"/>
          <p:cNvSpPr>
            <a:spLocks noGrp="1"/>
          </p:cNvSpPr>
          <p:nvPr>
            <p:ph type="dt" sz="half" idx="10"/>
          </p:nvPr>
        </p:nvSpPr>
        <p:spPr/>
        <p:txBody>
          <a:bodyPr/>
          <a:lstStyle/>
          <a:p>
            <a:fld id="{78ABE3C1-DBE1-495D-B57B-2849774B866A}" type="datetimeFigureOut">
              <a:rPr lang="en-US" smtClean="0"/>
              <a:t>8/1/2017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01463062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bg-BG"/>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bg-BG"/>
          </a:p>
        </p:txBody>
      </p:sp>
      <p:sp>
        <p:nvSpPr>
          <p:cNvPr id="4" name="Date Placeholder 3"/>
          <p:cNvSpPr>
            <a:spLocks noGrp="1"/>
          </p:cNvSpPr>
          <p:nvPr>
            <p:ph type="dt" sz="half" idx="10"/>
          </p:nvPr>
        </p:nvSpPr>
        <p:spPr/>
        <p:txBody>
          <a:bodyPr/>
          <a:lstStyle/>
          <a:p>
            <a:fld id="{12DE42F4-6EEF-4EF7-8ED4-2208F0F89A08}" type="datetimeFigureOut">
              <a:rPr lang="en-US" smtClean="0"/>
              <a:t>8/1/2017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2379015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2DE42F4-6EEF-4EF7-8ED4-2208F0F89A08}" type="datetimeFigureOut">
              <a:rPr lang="en-US" smtClean="0"/>
              <a:t>8/1/2017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11977584"/>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bg-BG"/>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30578ACC-22D6-47C1-A373-4FD133E34F3C}" type="datetimeFigureOut">
              <a:rPr lang="en-US" smtClean="0"/>
              <a:t>8/1/2017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28481169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bg-BG"/>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bg-BG"/>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bg-BG"/>
          </a:p>
        </p:txBody>
      </p:sp>
      <p:sp>
        <p:nvSpPr>
          <p:cNvPr id="5" name="Date Placeholder 4"/>
          <p:cNvSpPr>
            <a:spLocks noGrp="1"/>
          </p:cNvSpPr>
          <p:nvPr>
            <p:ph type="dt" sz="half" idx="10"/>
          </p:nvPr>
        </p:nvSpPr>
        <p:spPr/>
        <p:txBody>
          <a:bodyPr/>
          <a:lstStyle/>
          <a:p>
            <a:fld id="{4E5A6C69-6797-4E8A-BF37-F2C3751466E9}" type="datetimeFigureOut">
              <a:rPr lang="en-US" smtClean="0"/>
              <a:t>8/1/2017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02089800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bg-BG"/>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bg-BG"/>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bg-BG"/>
          </a:p>
        </p:txBody>
      </p:sp>
      <p:sp>
        <p:nvSpPr>
          <p:cNvPr id="7" name="Date Placeholder 6"/>
          <p:cNvSpPr>
            <a:spLocks noGrp="1"/>
          </p:cNvSpPr>
          <p:nvPr>
            <p:ph type="dt" sz="half" idx="10"/>
          </p:nvPr>
        </p:nvSpPr>
        <p:spPr/>
        <p:txBody>
          <a:bodyPr/>
          <a:lstStyle/>
          <a:p>
            <a:fld id="{D82014A1-A632-4878-A0D3-F52BA7563730}" type="datetimeFigureOut">
              <a:rPr lang="en-US" smtClean="0"/>
              <a:t>8/1/2017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34711762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bg-BG"/>
          </a:p>
        </p:txBody>
      </p:sp>
      <p:sp>
        <p:nvSpPr>
          <p:cNvPr id="3" name="Date Placeholder 2"/>
          <p:cNvSpPr>
            <a:spLocks noGrp="1"/>
          </p:cNvSpPr>
          <p:nvPr>
            <p:ph type="dt" sz="half" idx="10"/>
          </p:nvPr>
        </p:nvSpPr>
        <p:spPr/>
        <p:txBody>
          <a:bodyPr/>
          <a:lstStyle/>
          <a:p>
            <a:fld id="{CE99F462-093F-4566-844B-4C71F2739DA5}" type="datetimeFigureOut">
              <a:rPr lang="en-US" smtClean="0"/>
              <a:t>8/1/2017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11420349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D24A7AC-904D-4781-85BA-7D10C17ED021}" type="datetimeFigureOut">
              <a:rPr lang="en-US" smtClean="0"/>
              <a:t>8/1/2017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34095542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bg-BG"/>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bg-BG"/>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E331444B-B92B-4E27-8C94-BB93EAF5CB18}" type="datetimeFigureOut">
              <a:rPr lang="en-US" smtClean="0"/>
              <a:t>8/1/2017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5487942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bg-BG"/>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bg-BG"/>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363EFA5E-FA76-400D-B3DC-F0BA90E6D107}" type="datetimeFigureOut">
              <a:rPr lang="en-US" smtClean="0"/>
              <a:t>8/1/2017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79707040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bg-BG"/>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bg-BG"/>
          </a:p>
        </p:txBody>
      </p:sp>
      <p:sp>
        <p:nvSpPr>
          <p:cNvPr id="4" name="Date Placeholder 3"/>
          <p:cNvSpPr>
            <a:spLocks noGrp="1"/>
          </p:cNvSpPr>
          <p:nvPr>
            <p:ph type="dt" sz="half" idx="10"/>
          </p:nvPr>
        </p:nvSpPr>
        <p:spPr/>
        <p:txBody>
          <a:bodyPr/>
          <a:lstStyle/>
          <a:p>
            <a:fld id="{1FA3F48C-C7C6-4055-9F49-3777875E72AE}" type="datetimeFigureOut">
              <a:rPr lang="en-US" smtClean="0"/>
              <a:t>8/1/2017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41508150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bg-BG"/>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bg-BG"/>
          </a:p>
        </p:txBody>
      </p:sp>
      <p:sp>
        <p:nvSpPr>
          <p:cNvPr id="4" name="Date Placeholder 3"/>
          <p:cNvSpPr>
            <a:spLocks noGrp="1"/>
          </p:cNvSpPr>
          <p:nvPr>
            <p:ph type="dt" sz="half" idx="10"/>
          </p:nvPr>
        </p:nvSpPr>
        <p:spPr/>
        <p:txBody>
          <a:bodyPr/>
          <a:lstStyle/>
          <a:p>
            <a:fld id="{6178E61D-D431-422C-9764-11DAFE33AB63}" type="datetimeFigureOut">
              <a:rPr lang="en-US" smtClean="0"/>
              <a:t>8/1/2017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6167693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086907"/>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4" y="4087901"/>
            <a:ext cx="1602997" cy="144270"/>
          </a:xfrm>
          <a:prstGeom prst="rect">
            <a:avLst/>
          </a:prstGeom>
        </p:spPr>
      </p:pic>
      <p:sp>
        <p:nvSpPr>
          <p:cNvPr id="9" name="Rectangle 8"/>
          <p:cNvSpPr/>
          <p:nvPr/>
        </p:nvSpPr>
        <p:spPr bwMode="ltGray">
          <a:xfrm>
            <a:off x="-2" y="2726267"/>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5" y="2726267"/>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2869895"/>
            <a:ext cx="9613860" cy="1090788"/>
          </a:xfrm>
        </p:spPr>
        <p:txBody>
          <a:bodyPr anchor="ctr">
            <a:normAutofit/>
          </a:bodyPr>
          <a:lstStyle>
            <a:lvl1pPr algn="r">
              <a:defRPr sz="3600"/>
            </a:lvl1pPr>
          </a:lstStyle>
          <a:p>
            <a:r>
              <a:rPr lang="en-US" smtClean="0"/>
              <a:t>Click to edit Master title style</a:t>
            </a:r>
            <a:endParaRPr lang="en-US" dirty="0"/>
          </a:p>
        </p:txBody>
      </p:sp>
      <p:sp>
        <p:nvSpPr>
          <p:cNvPr id="3" name="Text Placeholder 2"/>
          <p:cNvSpPr>
            <a:spLocks noGrp="1"/>
          </p:cNvSpPr>
          <p:nvPr>
            <p:ph type="body" idx="1"/>
          </p:nvPr>
        </p:nvSpPr>
        <p:spPr>
          <a:xfrm>
            <a:off x="680322" y="4232171"/>
            <a:ext cx="9613860" cy="1704017"/>
          </a:xfrm>
        </p:spPr>
        <p:txBody>
          <a:bodyPr>
            <a:normAutofit/>
          </a:bodyPr>
          <a:lstStyle>
            <a:lvl1pPr marL="0" indent="0" algn="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30578ACC-22D6-47C1-A373-4FD133E34F3C}" type="datetimeFigureOut">
              <a:rPr lang="en-US" smtClean="0"/>
              <a:t>8/1/2017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729455" y="2869895"/>
            <a:ext cx="1154151" cy="1090789"/>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7128631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80320" y="2336873"/>
            <a:ext cx="4698358" cy="3599316"/>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594123" y="2336873"/>
            <a:ext cx="4700058" cy="3599316"/>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4E5A6C69-6797-4E8A-BF37-F2C3751466E9}" type="datetimeFigureOut">
              <a:rPr lang="en-US" smtClean="0"/>
              <a:t>8/1/2017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7139260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1" name="Picture 10"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2" name="Rectangle 11"/>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753229"/>
            <a:ext cx="9613863" cy="108093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906350" y="2336873"/>
            <a:ext cx="4472327" cy="69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680322" y="3030008"/>
            <a:ext cx="4698355" cy="2906179"/>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820154" y="2336873"/>
            <a:ext cx="4474028" cy="69207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5594123" y="3030008"/>
            <a:ext cx="4700059" cy="2906179"/>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D82014A1-A632-4878-A0D3-F52BA7563730}" type="datetimeFigureOut">
              <a:rPr lang="en-US" smtClean="0"/>
              <a:t>8/1/2017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4667057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7" name="Picture 6"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8" name="Rectangle 7"/>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CE99F462-093F-4566-844B-4C71F2739DA5}" type="datetimeFigureOut">
              <a:rPr lang="en-US" smtClean="0"/>
              <a:t>8/1/2017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3976979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HD-ShadowShor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6" name="Rectangle 5"/>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3D24A7AC-904D-4781-85BA-7D10C17ED021}" type="datetimeFigureOut">
              <a:rPr lang="en-US" smtClean="0"/>
              <a:t>8/1/2017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5344413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1" y="753227"/>
            <a:ext cx="9613859" cy="1080940"/>
          </a:xfrm>
        </p:spPr>
        <p:txBody>
          <a:bodyPr anchor="ctr">
            <a:normAutofit/>
          </a:bodyPr>
          <a:lstStyle>
            <a:lvl1pPr>
              <a:defRPr sz="3600"/>
            </a:lvl1pPr>
          </a:lstStyle>
          <a:p>
            <a:r>
              <a:rPr lang="en-US" smtClean="0"/>
              <a:t>Click to edit Master title style</a:t>
            </a:r>
            <a:endParaRPr lang="en-US" dirty="0"/>
          </a:p>
        </p:txBody>
      </p:sp>
      <p:sp>
        <p:nvSpPr>
          <p:cNvPr id="3" name="Content Placeholder 2"/>
          <p:cNvSpPr>
            <a:spLocks noGrp="1"/>
          </p:cNvSpPr>
          <p:nvPr>
            <p:ph idx="1"/>
          </p:nvPr>
        </p:nvSpPr>
        <p:spPr>
          <a:xfrm>
            <a:off x="4685846" y="2336873"/>
            <a:ext cx="5608336" cy="3599313"/>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80322" y="2336872"/>
            <a:ext cx="3790078" cy="359931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E331444B-B92B-4E27-8C94-BB93EAF5CB18}" type="datetimeFigureOut">
              <a:rPr lang="en-US" smtClean="0"/>
              <a:t>8/1/2017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0970558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3" y="753228"/>
            <a:ext cx="9613857" cy="1080938"/>
          </a:xfrm>
        </p:spPr>
        <p:txBody>
          <a:bodyPr anchor="ctr">
            <a:normAutofit/>
          </a:bodyPr>
          <a:lstStyle>
            <a:lvl1pPr>
              <a:defRPr sz="36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4868333" y="2336874"/>
            <a:ext cx="5425849" cy="3599312"/>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80323" y="2336873"/>
            <a:ext cx="3876256" cy="3599315"/>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363EFA5E-FA76-400D-B3DC-F0BA90E6D107}" type="datetimeFigureOut">
              <a:rPr lang="en-US" smtClean="0"/>
              <a:t>8/1/2017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5827685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theme" Target="../theme/theme2.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6" descr="hashOverlay-FullResolve.png"/>
          <p:cNvPicPr>
            <a:picLocks noChangeAspect="1"/>
          </p:cNvPicPr>
          <p:nvPr/>
        </p:nvPicPr>
        <p:blipFill>
          <a:blip r:embed="rId19">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80321" y="753228"/>
            <a:ext cx="9613861" cy="1080938"/>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80321" y="2336873"/>
            <a:ext cx="9613861" cy="3599316"/>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550981" y="5936187"/>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9D6E9DEC-419B-4CC5-A080-3B06BD5A8291}" type="datetimeFigureOut">
              <a:rPr lang="en-US" smtClean="0"/>
              <a:t>8/1/2017</a:t>
            </a:fld>
            <a:endParaRPr lang="en-US" dirty="0"/>
          </a:p>
        </p:txBody>
      </p:sp>
      <p:sp>
        <p:nvSpPr>
          <p:cNvPr id="5" name="Footer Placeholder 4"/>
          <p:cNvSpPr>
            <a:spLocks noGrp="1"/>
          </p:cNvSpPr>
          <p:nvPr>
            <p:ph type="ftr" sz="quarter" idx="3"/>
          </p:nvPr>
        </p:nvSpPr>
        <p:spPr>
          <a:xfrm>
            <a:off x="680321" y="5936188"/>
            <a:ext cx="687066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729455" y="753227"/>
            <a:ext cx="1154151" cy="1090789"/>
          </a:xfrm>
          <a:prstGeom prst="rect">
            <a:avLst/>
          </a:prstGeom>
        </p:spPr>
        <p:txBody>
          <a:bodyPr vert="horz" lIns="91440" tIns="45720" rIns="91440" bIns="45720" rtlCol="0" anchor="ctr"/>
          <a:lstStyle>
            <a:lvl1pPr algn="l">
              <a:defRPr sz="3600">
                <a:solidFill>
                  <a:schemeClr val="tx1">
                    <a:tint val="75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544949123"/>
      </p:ext>
    </p:extLst>
  </p:cSld>
  <p:clrMap bg1="dk1" tx1="lt1" bg2="dk2" tx2="lt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 id="2147483718" r:id="rId13"/>
    <p:sldLayoutId id="2147483719" r:id="rId14"/>
    <p:sldLayoutId id="2147483720" r:id="rId15"/>
    <p:sldLayoutId id="2147483721" r:id="rId16"/>
    <p:sldLayoutId id="2147483722" r:id="rId17"/>
  </p:sldLayoutIdLst>
  <p:timing>
    <p:tnLst>
      <p:par>
        <p:cTn id="1" dur="indefinite" restart="never" nodeType="tmRoot"/>
      </p:par>
    </p:tnLst>
  </p:timing>
  <p:hf sldNum="0"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bg-BG"/>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bg-BG"/>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D6E9DEC-419B-4CC5-A080-3B06BD5A8291}" type="datetimeFigureOut">
              <a:rPr lang="en-US" smtClean="0"/>
              <a:t>8/1/2017</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651606315"/>
      </p:ext>
    </p:extLst>
  </p:cSld>
  <p:clrMap bg1="lt1" tx1="dk1" bg2="lt2" tx2="dk2" accent1="accent1" accent2="accent2" accent3="accent3" accent4="accent4" accent5="accent5" accent6="accent6" hlink="hlink" folHlink="folHlink"/>
  <p:sldLayoutIdLst>
    <p:sldLayoutId id="2147483724" r:id="rId1"/>
    <p:sldLayoutId id="2147483725" r:id="rId2"/>
    <p:sldLayoutId id="2147483726" r:id="rId3"/>
    <p:sldLayoutId id="2147483727" r:id="rId4"/>
    <p:sldLayoutId id="2147483728" r:id="rId5"/>
    <p:sldLayoutId id="2147483729" r:id="rId6"/>
    <p:sldLayoutId id="2147483730" r:id="rId7"/>
    <p:sldLayoutId id="2147483731" r:id="rId8"/>
    <p:sldLayoutId id="2147483732" r:id="rId9"/>
    <p:sldLayoutId id="2147483733" r:id="rId10"/>
    <p:sldLayoutId id="2147483734"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bg-BG"/>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9.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9.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slideLayout" Target="../slideLayouts/slideLayout19.xml"/><Relationship Id="rId1" Type="http://schemas.openxmlformats.org/officeDocument/2006/relationships/vmlDrawing" Target="../drawings/vmlDrawing1.vml"/><Relationship Id="rId5" Type="http://schemas.openxmlformats.org/officeDocument/2006/relationships/image" Target="../media/image20.emf"/><Relationship Id="rId4" Type="http://schemas.openxmlformats.org/officeDocument/2006/relationships/oleObject" Target="../embeddings/oleObject1.bin"/></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9.xml"/><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9.xml"/></Relationships>
</file>

<file path=ppt/slides/_rels/slide2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www.indeed.com/" TargetMode="External"/><Relationship Id="rId7" Type="http://schemas.openxmlformats.org/officeDocument/2006/relationships/hyperlink" Target="https://www.naukri.com/" TargetMode="External"/><Relationship Id="rId2" Type="http://schemas.openxmlformats.org/officeDocument/2006/relationships/hyperlink" Target="https://www.similarweb.com/" TargetMode="External"/><Relationship Id="rId1" Type="http://schemas.openxmlformats.org/officeDocument/2006/relationships/slideLayout" Target="../slideLayouts/slideLayout2.xml"/><Relationship Id="rId6" Type="http://schemas.openxmlformats.org/officeDocument/2006/relationships/hyperlink" Target="https://www.mynavi.jp/" TargetMode="External"/><Relationship Id="rId5" Type="http://schemas.openxmlformats.org/officeDocument/2006/relationships/hyperlink" Target="https://hh.ru/" TargetMode="External"/><Relationship Id="rId4" Type="http://schemas.openxmlformats.org/officeDocument/2006/relationships/hyperlink" Target="https://www.glassdoor.com/index.htm" TargetMode="Externa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hyperlink" Target="https://gtmetrix.com/"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9.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UX project- Optimization of a website</a:t>
            </a:r>
            <a:endParaRPr lang="bg-BG" dirty="0"/>
          </a:p>
        </p:txBody>
      </p:sp>
      <p:sp>
        <p:nvSpPr>
          <p:cNvPr id="3" name="Subtitle 2"/>
          <p:cNvSpPr>
            <a:spLocks noGrp="1"/>
          </p:cNvSpPr>
          <p:nvPr>
            <p:ph type="subTitle" idx="1"/>
          </p:nvPr>
        </p:nvSpPr>
        <p:spPr/>
        <p:txBody>
          <a:bodyPr/>
          <a:lstStyle/>
          <a:p>
            <a:r>
              <a:rPr lang="en-US" dirty="0" smtClean="0"/>
              <a:t>Made by – George Lazarov</a:t>
            </a:r>
            <a:endParaRPr lang="bg-BG" dirty="0"/>
          </a:p>
        </p:txBody>
      </p:sp>
    </p:spTree>
    <p:extLst>
      <p:ext uri="{BB962C8B-B14F-4D97-AF65-F5344CB8AC3E}">
        <p14:creationId xmlns:p14="http://schemas.microsoft.com/office/powerpoint/2010/main" val="85357137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gradFill flip="none" rotWithShape="1">
          <a:gsLst>
            <a:gs pos="15000">
              <a:schemeClr val="accent2">
                <a:lumMod val="89000"/>
              </a:schemeClr>
            </a:gs>
            <a:gs pos="19000">
              <a:schemeClr val="accent2">
                <a:lumMod val="89000"/>
              </a:schemeClr>
            </a:gs>
            <a:gs pos="50000">
              <a:schemeClr val="accent2">
                <a:lumMod val="69000"/>
              </a:schemeClr>
            </a:gs>
            <a:gs pos="95000">
              <a:schemeClr val="accent2">
                <a:lumMod val="70000"/>
              </a:schemeClr>
            </a:gs>
          </a:gsLst>
          <a:path path="circle">
            <a:fillToRect t="100000" r="100000"/>
          </a:path>
          <a:tileRect l="-100000" b="-100000"/>
        </a:gra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578498" y="447869"/>
            <a:ext cx="10775302" cy="5729094"/>
          </a:xfrm>
        </p:spPr>
        <p:txBody>
          <a:bodyPr>
            <a:normAutofit/>
          </a:bodyPr>
          <a:lstStyle/>
          <a:p>
            <a:pPr marL="0" indent="0">
              <a:buNone/>
            </a:pPr>
            <a:r>
              <a:rPr lang="bg-BG" sz="1800" dirty="0" smtClean="0">
                <a:latin typeface="Trebuchet MS" panose="020B0603020202020204" pitchFamily="34" charset="0"/>
              </a:rPr>
              <a:t>● </a:t>
            </a:r>
            <a:r>
              <a:rPr lang="en-US" sz="2400" dirty="0" smtClean="0">
                <a:latin typeface="Trebuchet MS" panose="020B0603020202020204" pitchFamily="34" charset="0"/>
              </a:rPr>
              <a:t>Feature</a:t>
            </a:r>
            <a:r>
              <a:rPr lang="bg-BG" sz="2400" dirty="0" smtClean="0">
                <a:latin typeface="Trebuchet MS" panose="020B0603020202020204" pitchFamily="34" charset="0"/>
              </a:rPr>
              <a:t> </a:t>
            </a:r>
            <a:r>
              <a:rPr lang="en-US" sz="2400" dirty="0" smtClean="0">
                <a:latin typeface="Trebuchet MS" panose="020B0603020202020204" pitchFamily="34" charset="0"/>
              </a:rPr>
              <a:t>II</a:t>
            </a:r>
            <a:r>
              <a:rPr lang="bg-BG" sz="2400" dirty="0" smtClean="0">
                <a:latin typeface="Trebuchet MS" panose="020B0603020202020204" pitchFamily="34" charset="0"/>
              </a:rPr>
              <a:t>:</a:t>
            </a:r>
            <a:br>
              <a:rPr lang="bg-BG" sz="2400" dirty="0" smtClean="0">
                <a:latin typeface="Trebuchet MS" panose="020B0603020202020204" pitchFamily="34" charset="0"/>
              </a:rPr>
            </a:br>
            <a:r>
              <a:rPr lang="bg-BG" sz="2400" dirty="0" smtClean="0">
                <a:latin typeface="Trebuchet MS" panose="020B0603020202020204" pitchFamily="34" charset="0"/>
              </a:rPr>
              <a:t/>
            </a:r>
            <a:br>
              <a:rPr lang="bg-BG" sz="2400" dirty="0" smtClean="0">
                <a:latin typeface="Trebuchet MS" panose="020B0603020202020204" pitchFamily="34" charset="0"/>
              </a:rPr>
            </a:br>
            <a:endParaRPr lang="bg-BG" sz="2400" dirty="0"/>
          </a:p>
        </p:txBody>
      </p:sp>
      <p:sp>
        <p:nvSpPr>
          <p:cNvPr id="4" name="Rectangle 3"/>
          <p:cNvSpPr/>
          <p:nvPr/>
        </p:nvSpPr>
        <p:spPr>
          <a:xfrm>
            <a:off x="578498" y="947650"/>
            <a:ext cx="2502131" cy="4031673"/>
          </a:xfrm>
          <a:prstGeom prst="rect">
            <a:avLst/>
          </a:prstGeom>
          <a:solidFill>
            <a:srgbClr val="EC831A"/>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Additional information about a result after a search (description of the listing, company description, company reviews) - </a:t>
            </a:r>
            <a:r>
              <a:rPr lang="en-US" sz="1200" dirty="0" smtClean="0"/>
              <a:t>glassdoor.com</a:t>
            </a:r>
            <a:br>
              <a:rPr lang="en-US" sz="1200" dirty="0" smtClean="0"/>
            </a:br>
            <a:r>
              <a:rPr lang="en-US" sz="1200" dirty="0"/>
              <a:t/>
            </a:r>
            <a:br>
              <a:rPr lang="en-US" sz="1200" dirty="0"/>
            </a:br>
            <a:r>
              <a:rPr lang="en-US" sz="1200" dirty="0"/>
              <a:t> Again, this is a method that collects multiple potential queries to users on a single page instead of trying to search for (yourself or not) on their own.</a:t>
            </a:r>
            <a:r>
              <a:rPr lang="bg-BG" sz="1200" dirty="0"/>
              <a:t/>
            </a:r>
            <a:br>
              <a:rPr lang="bg-BG" sz="1200" dirty="0"/>
            </a:br>
            <a:r>
              <a:rPr lang="en-US" sz="1200" dirty="0"/>
              <a:t>This feature shows what the ad is showing, shows additional information about the company itself that posted the ad, and shows other people's reviews.</a:t>
            </a:r>
            <a:endParaRPr lang="bg-BG" sz="1200"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29284" y="157941"/>
            <a:ext cx="4526491" cy="3518204"/>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34902" y="1716832"/>
            <a:ext cx="3698949" cy="4063647"/>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12659" y="3816220"/>
            <a:ext cx="4543116" cy="3041780"/>
          </a:xfrm>
          <a:prstGeom prst="rect">
            <a:avLst/>
          </a:prstGeom>
        </p:spPr>
      </p:pic>
    </p:spTree>
    <p:extLst>
      <p:ext uri="{BB962C8B-B14F-4D97-AF65-F5344CB8AC3E}">
        <p14:creationId xmlns:p14="http://schemas.microsoft.com/office/powerpoint/2010/main" val="400020999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gradFill flip="none" rotWithShape="1">
          <a:gsLst>
            <a:gs pos="15000">
              <a:schemeClr val="accent2">
                <a:lumMod val="89000"/>
              </a:schemeClr>
            </a:gs>
            <a:gs pos="19000">
              <a:schemeClr val="accent2">
                <a:lumMod val="89000"/>
              </a:schemeClr>
            </a:gs>
            <a:gs pos="50000">
              <a:schemeClr val="accent2">
                <a:lumMod val="69000"/>
              </a:schemeClr>
            </a:gs>
            <a:gs pos="95000">
              <a:schemeClr val="accent2">
                <a:lumMod val="70000"/>
              </a:schemeClr>
            </a:gs>
          </a:gsLst>
          <a:path path="circle">
            <a:fillToRect t="100000" r="100000"/>
          </a:path>
          <a:tileRect l="-100000" b="-100000"/>
        </a:gradFill>
        <a:effectLst/>
      </p:bgPr>
    </p:bg>
    <p:spTree>
      <p:nvGrpSpPr>
        <p:cNvPr id="1" name=""/>
        <p:cNvGrpSpPr/>
        <p:nvPr/>
      </p:nvGrpSpPr>
      <p:grpSpPr>
        <a:xfrm>
          <a:off x="0" y="0"/>
          <a:ext cx="0" cy="0"/>
          <a:chOff x="0" y="0"/>
          <a:chExt cx="0" cy="0"/>
        </a:xfrm>
      </p:grpSpPr>
      <p:sp>
        <p:nvSpPr>
          <p:cNvPr id="4" name="Content Placeholder 3"/>
          <p:cNvSpPr>
            <a:spLocks noGrp="1"/>
          </p:cNvSpPr>
          <p:nvPr>
            <p:ph idx="1"/>
          </p:nvPr>
        </p:nvSpPr>
        <p:spPr>
          <a:xfrm>
            <a:off x="527974" y="854999"/>
            <a:ext cx="2148725" cy="4539961"/>
          </a:xfrm>
          <a:prstGeom prst="rect">
            <a:avLst/>
          </a:prstGeom>
          <a:solidFill>
            <a:srgbClr val="EC831A"/>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Payload information - glassdoor.com - A useful add-on that saves time </a:t>
            </a:r>
            <a:r>
              <a:rPr lang="en-US" sz="1600" dirty="0" smtClean="0"/>
              <a:t>when searching </a:t>
            </a:r>
            <a:r>
              <a:rPr lang="en-US" sz="1600" dirty="0"/>
              <a:t>by users and, in the meantime, providing them with important payroll information and how it correlates with pay in the specific </a:t>
            </a:r>
            <a:r>
              <a:rPr lang="en-US" sz="1600" dirty="0" smtClean="0"/>
              <a:t>workspace in the country.</a:t>
            </a:r>
            <a:endParaRPr lang="bg-BG" sz="1600"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17272" y="854998"/>
            <a:ext cx="8071041" cy="4539961"/>
          </a:xfrm>
          <a:prstGeom prst="rect">
            <a:avLst/>
          </a:prstGeom>
        </p:spPr>
      </p:pic>
      <p:sp>
        <p:nvSpPr>
          <p:cNvPr id="6" name="TextBox 5"/>
          <p:cNvSpPr txBox="1"/>
          <p:nvPr/>
        </p:nvSpPr>
        <p:spPr>
          <a:xfrm>
            <a:off x="448887" y="249382"/>
            <a:ext cx="3200400" cy="369332"/>
          </a:xfrm>
          <a:prstGeom prst="rect">
            <a:avLst/>
          </a:prstGeom>
          <a:noFill/>
        </p:spPr>
        <p:txBody>
          <a:bodyPr wrap="square" rtlCol="0">
            <a:spAutoFit/>
          </a:bodyPr>
          <a:lstStyle/>
          <a:p>
            <a:r>
              <a:rPr lang="bg-BG" sz="1400" dirty="0">
                <a:latin typeface="Trebuchet MS" panose="020B0603020202020204" pitchFamily="34" charset="0"/>
              </a:rPr>
              <a:t>● </a:t>
            </a:r>
            <a:r>
              <a:rPr lang="en-US" dirty="0" smtClean="0">
                <a:latin typeface="Trebuchet MS" panose="020B0603020202020204" pitchFamily="34" charset="0"/>
              </a:rPr>
              <a:t>Feature</a:t>
            </a:r>
            <a:r>
              <a:rPr lang="bg-BG" dirty="0" smtClean="0">
                <a:latin typeface="Trebuchet MS" panose="020B0603020202020204" pitchFamily="34" charset="0"/>
              </a:rPr>
              <a:t> </a:t>
            </a:r>
            <a:r>
              <a:rPr lang="en-US" dirty="0" smtClean="0">
                <a:latin typeface="Trebuchet MS" panose="020B0603020202020204" pitchFamily="34" charset="0"/>
              </a:rPr>
              <a:t>III</a:t>
            </a:r>
            <a:r>
              <a:rPr lang="bg-BG" dirty="0" smtClean="0">
                <a:latin typeface="Trebuchet MS" panose="020B0603020202020204" pitchFamily="34" charset="0"/>
              </a:rPr>
              <a:t>:</a:t>
            </a:r>
            <a:endParaRPr lang="bg-BG" dirty="0"/>
          </a:p>
        </p:txBody>
      </p:sp>
    </p:spTree>
    <p:extLst>
      <p:ext uri="{BB962C8B-B14F-4D97-AF65-F5344CB8AC3E}">
        <p14:creationId xmlns:p14="http://schemas.microsoft.com/office/powerpoint/2010/main" val="12561567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gradFill flip="none" rotWithShape="1">
          <a:gsLst>
            <a:gs pos="15000">
              <a:schemeClr val="accent2">
                <a:lumMod val="89000"/>
              </a:schemeClr>
            </a:gs>
            <a:gs pos="19000">
              <a:schemeClr val="accent2">
                <a:lumMod val="89000"/>
              </a:schemeClr>
            </a:gs>
            <a:gs pos="50000">
              <a:schemeClr val="accent2">
                <a:lumMod val="69000"/>
              </a:schemeClr>
            </a:gs>
            <a:gs pos="95000">
              <a:schemeClr val="accent2">
                <a:lumMod val="70000"/>
              </a:schemeClr>
            </a:gs>
          </a:gsLst>
          <a:path path="circle">
            <a:fillToRect t="100000" r="100000"/>
          </a:path>
          <a:tileRect l="-100000" b="-100000"/>
        </a:gradFill>
        <a:effectLst/>
      </p:bgPr>
    </p:bg>
    <p:spTree>
      <p:nvGrpSpPr>
        <p:cNvPr id="1" name=""/>
        <p:cNvGrpSpPr/>
        <p:nvPr/>
      </p:nvGrpSpPr>
      <p:grpSpPr>
        <a:xfrm>
          <a:off x="0" y="0"/>
          <a:ext cx="0" cy="0"/>
          <a:chOff x="0" y="0"/>
          <a:chExt cx="0" cy="0"/>
        </a:xfrm>
      </p:grpSpPr>
      <p:sp>
        <p:nvSpPr>
          <p:cNvPr id="4" name="Content Placeholder 3"/>
          <p:cNvSpPr>
            <a:spLocks noGrp="1"/>
          </p:cNvSpPr>
          <p:nvPr>
            <p:ph idx="1"/>
          </p:nvPr>
        </p:nvSpPr>
        <p:spPr>
          <a:xfrm>
            <a:off x="436533" y="1028716"/>
            <a:ext cx="2240165" cy="3309071"/>
          </a:xfrm>
          <a:prstGeom prst="rect">
            <a:avLst/>
          </a:prstGeom>
          <a:solidFill>
            <a:srgbClr val="EC831A"/>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After a </a:t>
            </a:r>
            <a:r>
              <a:rPr lang="en-US" sz="1600" dirty="0" smtClean="0"/>
              <a:t>thorough </a:t>
            </a:r>
            <a:r>
              <a:rPr lang="en-US" sz="1600" dirty="0"/>
              <a:t>analysis of the biggest Bulgarian rival of zaplata.bg - jobs.bg, interesting features were found that work better at jobs.bg</a:t>
            </a:r>
            <a:r>
              <a:rPr lang="bg-BG" sz="1600" dirty="0" smtClean="0"/>
              <a:t/>
            </a:r>
            <a:br>
              <a:rPr lang="bg-BG" sz="1600" dirty="0" smtClean="0"/>
            </a:br>
            <a:r>
              <a:rPr lang="bg-BG" sz="1600" dirty="0" smtClean="0"/>
              <a:t/>
            </a:r>
            <a:br>
              <a:rPr lang="bg-BG" sz="1600" dirty="0" smtClean="0"/>
            </a:br>
            <a:r>
              <a:rPr lang="bg-BG" sz="1100" dirty="0" smtClean="0">
                <a:latin typeface="Trebuchet MS" panose="020B0603020202020204" pitchFamily="34" charset="0"/>
              </a:rPr>
              <a:t>●</a:t>
            </a:r>
            <a:r>
              <a:rPr lang="bg-BG" sz="1600" dirty="0" smtClean="0">
                <a:latin typeface="Trebuchet MS" panose="020B0603020202020204" pitchFamily="34" charset="0"/>
              </a:rPr>
              <a:t> </a:t>
            </a:r>
            <a:r>
              <a:rPr lang="en-US" sz="1600" dirty="0">
                <a:latin typeface="Trebuchet MS" panose="020B0603020202020204" pitchFamily="34" charset="0"/>
              </a:rPr>
              <a:t>Field for indirect customer service - jobs.bg</a:t>
            </a:r>
            <a:r>
              <a:rPr lang="bg-BG" sz="1600" dirty="0" smtClean="0"/>
              <a:t/>
            </a:r>
            <a:br>
              <a:rPr lang="bg-BG" sz="1600" dirty="0" smtClean="0"/>
            </a:br>
            <a:endParaRPr lang="bg-BG" sz="1600" dirty="0"/>
          </a:p>
        </p:txBody>
      </p:sp>
      <p:sp>
        <p:nvSpPr>
          <p:cNvPr id="2" name="TextBox 1"/>
          <p:cNvSpPr txBox="1"/>
          <p:nvPr/>
        </p:nvSpPr>
        <p:spPr>
          <a:xfrm>
            <a:off x="673331" y="382385"/>
            <a:ext cx="2867891" cy="646331"/>
          </a:xfrm>
          <a:prstGeom prst="rect">
            <a:avLst/>
          </a:prstGeom>
          <a:noFill/>
        </p:spPr>
        <p:txBody>
          <a:bodyPr wrap="square" rtlCol="0">
            <a:spAutoFit/>
          </a:bodyPr>
          <a:lstStyle/>
          <a:p>
            <a:r>
              <a:rPr lang="bg-BG" sz="1400" dirty="0">
                <a:latin typeface="Trebuchet MS" panose="020B0603020202020204" pitchFamily="34" charset="0"/>
              </a:rPr>
              <a:t>● </a:t>
            </a:r>
            <a:r>
              <a:rPr lang="en-US" dirty="0" smtClean="0">
                <a:latin typeface="Trebuchet MS" panose="020B0603020202020204" pitchFamily="34" charset="0"/>
              </a:rPr>
              <a:t>Feature IV</a:t>
            </a:r>
            <a:r>
              <a:rPr lang="bg-BG" dirty="0" smtClean="0">
                <a:latin typeface="Trebuchet MS" panose="020B0603020202020204" pitchFamily="34" charset="0"/>
              </a:rPr>
              <a:t>:</a:t>
            </a:r>
            <a:endParaRPr lang="bg-BG" dirty="0"/>
          </a:p>
          <a:p>
            <a:endParaRPr lang="bg-BG" dirty="0"/>
          </a:p>
        </p:txBody>
      </p:sp>
      <p:cxnSp>
        <p:nvCxnSpPr>
          <p:cNvPr id="7" name="Straight Arrow Connector 6"/>
          <p:cNvCxnSpPr/>
          <p:nvPr/>
        </p:nvCxnSpPr>
        <p:spPr>
          <a:xfrm>
            <a:off x="7539644" y="1205346"/>
            <a:ext cx="1163782" cy="0"/>
          </a:xfrm>
          <a:prstGeom prst="straightConnector1">
            <a:avLst/>
          </a:prstGeom>
          <a:ln w="76200">
            <a:tailEnd type="triangle"/>
          </a:ln>
        </p:spPr>
        <p:style>
          <a:lnRef idx="3">
            <a:schemeClr val="dk1"/>
          </a:lnRef>
          <a:fillRef idx="0">
            <a:schemeClr val="dk1"/>
          </a:fillRef>
          <a:effectRef idx="2">
            <a:schemeClr val="dk1"/>
          </a:effectRef>
          <a:fontRef idx="minor">
            <a:schemeClr val="tx1"/>
          </a:fontRef>
        </p:style>
      </p:cxnSp>
      <p:sp>
        <p:nvSpPr>
          <p:cNvPr id="8" name="TextBox 7"/>
          <p:cNvSpPr txBox="1"/>
          <p:nvPr/>
        </p:nvSpPr>
        <p:spPr>
          <a:xfrm>
            <a:off x="8316884" y="349246"/>
            <a:ext cx="498764" cy="369332"/>
          </a:xfrm>
          <a:prstGeom prst="rect">
            <a:avLst/>
          </a:prstGeom>
          <a:noFill/>
        </p:spPr>
        <p:txBody>
          <a:bodyPr wrap="square" rtlCol="0">
            <a:spAutoFit/>
          </a:bodyPr>
          <a:lstStyle/>
          <a:p>
            <a:r>
              <a:rPr lang="en-US" dirty="0" smtClean="0"/>
              <a:t>1)</a:t>
            </a:r>
            <a:endParaRPr lang="bg-BG" dirty="0"/>
          </a:p>
        </p:txBody>
      </p:sp>
      <p:cxnSp>
        <p:nvCxnSpPr>
          <p:cNvPr id="10" name="Straight Arrow Connector 9"/>
          <p:cNvCxnSpPr/>
          <p:nvPr/>
        </p:nvCxnSpPr>
        <p:spPr>
          <a:xfrm>
            <a:off x="7539644" y="4840779"/>
            <a:ext cx="1163782" cy="0"/>
          </a:xfrm>
          <a:prstGeom prst="straightConnector1">
            <a:avLst/>
          </a:prstGeom>
          <a:ln w="76200">
            <a:tailEnd type="triangle"/>
          </a:ln>
        </p:spPr>
        <p:style>
          <a:lnRef idx="3">
            <a:schemeClr val="dk1"/>
          </a:lnRef>
          <a:fillRef idx="0">
            <a:schemeClr val="dk1"/>
          </a:fillRef>
          <a:effectRef idx="2">
            <a:schemeClr val="dk1"/>
          </a:effectRef>
          <a:fontRef idx="minor">
            <a:schemeClr val="tx1"/>
          </a:fontRef>
        </p:style>
      </p:cxnSp>
      <p:sp>
        <p:nvSpPr>
          <p:cNvPr id="11" name="TextBox 10"/>
          <p:cNvSpPr txBox="1"/>
          <p:nvPr/>
        </p:nvSpPr>
        <p:spPr>
          <a:xfrm>
            <a:off x="8229601" y="3738988"/>
            <a:ext cx="390698" cy="374073"/>
          </a:xfrm>
          <a:prstGeom prst="rect">
            <a:avLst/>
          </a:prstGeom>
          <a:noFill/>
        </p:spPr>
        <p:txBody>
          <a:bodyPr wrap="square" rtlCol="0">
            <a:spAutoFit/>
          </a:bodyPr>
          <a:lstStyle/>
          <a:p>
            <a:r>
              <a:rPr lang="bg-BG" dirty="0" smtClean="0"/>
              <a:t>2)</a:t>
            </a:r>
            <a:endParaRPr lang="bg-BG" dirty="0"/>
          </a:p>
        </p:txBody>
      </p:sp>
      <p:sp>
        <p:nvSpPr>
          <p:cNvPr id="14" name="Content Placeholder 3"/>
          <p:cNvSpPr txBox="1">
            <a:spLocks/>
          </p:cNvSpPr>
          <p:nvPr/>
        </p:nvSpPr>
        <p:spPr>
          <a:xfrm>
            <a:off x="2269375" y="5419150"/>
            <a:ext cx="6350924" cy="1371829"/>
          </a:xfrm>
          <a:prstGeom prst="rect">
            <a:avLst/>
          </a:prstGeom>
          <a:solidFill>
            <a:srgbClr val="EC831A"/>
          </a:solidFill>
          <a:ln w="12700" cap="flat" cmpd="sng" algn="ctr">
            <a:solidFill>
              <a:schemeClr val="accent2">
                <a:lumMod val="60000"/>
                <a:lumOff val="40000"/>
              </a:scheme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algn="ctr"/>
            <a:r>
              <a:rPr lang="en-US" sz="1400" dirty="0"/>
              <a:t>This field not only saves time and effort on users and businesses registered on the site who would lose it without experience and waiting for direct contact with the site's help team but also saves time and effort on the team by providing quick FAQ- Response type for both users and businesses. The implementation of these two links saves time and effort on both sides - users / companies and IT </a:t>
            </a:r>
            <a:r>
              <a:rPr lang="en-US" sz="1400" dirty="0" smtClean="0"/>
              <a:t>specialists/ customer </a:t>
            </a:r>
            <a:r>
              <a:rPr lang="en-US" sz="1400" dirty="0"/>
              <a:t>support.</a:t>
            </a:r>
            <a:endParaRPr lang="bg-BG" sz="1400" dirty="0" smtClean="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59825" y="705550"/>
            <a:ext cx="4779819" cy="4536970"/>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78241" y="147567"/>
            <a:ext cx="3283527" cy="3119335"/>
          </a:xfrm>
          <a:prstGeom prst="rect">
            <a:avLst/>
          </a:prstGeom>
        </p:spPr>
      </p:pic>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78241" y="3682539"/>
            <a:ext cx="3283527" cy="3032366"/>
          </a:xfrm>
          <a:prstGeom prst="rect">
            <a:avLst/>
          </a:prstGeom>
        </p:spPr>
      </p:pic>
    </p:spTree>
    <p:extLst>
      <p:ext uri="{BB962C8B-B14F-4D97-AF65-F5344CB8AC3E}">
        <p14:creationId xmlns:p14="http://schemas.microsoft.com/office/powerpoint/2010/main" val="2292705157"/>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gradFill flip="none" rotWithShape="1">
          <a:gsLst>
            <a:gs pos="15000">
              <a:schemeClr val="accent2">
                <a:lumMod val="89000"/>
              </a:schemeClr>
            </a:gs>
            <a:gs pos="19000">
              <a:schemeClr val="accent2">
                <a:lumMod val="89000"/>
              </a:schemeClr>
            </a:gs>
            <a:gs pos="50000">
              <a:schemeClr val="accent2">
                <a:lumMod val="69000"/>
              </a:schemeClr>
            </a:gs>
            <a:gs pos="95000">
              <a:schemeClr val="accent2">
                <a:lumMod val="70000"/>
              </a:schemeClr>
            </a:gs>
          </a:gsLst>
          <a:path path="circle">
            <a:fillToRect t="100000" r="100000"/>
          </a:path>
          <a:tileRect l="-100000" b="-100000"/>
        </a:gradFill>
        <a:effectLst/>
      </p:bgPr>
    </p:bg>
    <p:spTree>
      <p:nvGrpSpPr>
        <p:cNvPr id="1" name=""/>
        <p:cNvGrpSpPr/>
        <p:nvPr/>
      </p:nvGrpSpPr>
      <p:grpSpPr>
        <a:xfrm>
          <a:off x="0" y="0"/>
          <a:ext cx="0" cy="0"/>
          <a:chOff x="0" y="0"/>
          <a:chExt cx="0" cy="0"/>
        </a:xfrm>
      </p:grpSpPr>
      <p:sp>
        <p:nvSpPr>
          <p:cNvPr id="4" name="Content Placeholder 3"/>
          <p:cNvSpPr>
            <a:spLocks noGrp="1"/>
          </p:cNvSpPr>
          <p:nvPr>
            <p:ph idx="1"/>
          </p:nvPr>
        </p:nvSpPr>
        <p:spPr>
          <a:xfrm>
            <a:off x="586317" y="285567"/>
            <a:ext cx="4205817" cy="2820458"/>
          </a:xfrm>
          <a:prstGeom prst="rect">
            <a:avLst/>
          </a:prstGeom>
          <a:solidFill>
            <a:srgbClr val="EC831A"/>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It is important to note that the two pages that are made to answer the most frequently asked questions for users and companies at the bottom have a link to a direct connection with a customer service department, the implementation of such a link at the bottom On both pages shows that the process of offering help is designed entirely to meet the needs of consumers.</a:t>
            </a:r>
            <a:endParaRPr lang="bg-BG" sz="1600" dirty="0"/>
          </a:p>
        </p:txBody>
      </p:sp>
      <p:cxnSp>
        <p:nvCxnSpPr>
          <p:cNvPr id="5" name="Straight Arrow Connector 4"/>
          <p:cNvCxnSpPr/>
          <p:nvPr/>
        </p:nvCxnSpPr>
        <p:spPr>
          <a:xfrm>
            <a:off x="7913717" y="3106025"/>
            <a:ext cx="8312" cy="964275"/>
          </a:xfrm>
          <a:prstGeom prst="straightConnector1">
            <a:avLst/>
          </a:prstGeom>
          <a:ln w="76200">
            <a:tailEnd type="triangle"/>
          </a:ln>
        </p:spPr>
        <p:style>
          <a:lnRef idx="3">
            <a:schemeClr val="dk1"/>
          </a:lnRef>
          <a:fillRef idx="0">
            <a:schemeClr val="dk1"/>
          </a:fillRef>
          <a:effectRef idx="2">
            <a:schemeClr val="dk1"/>
          </a:effectRef>
          <a:fontRef idx="minor">
            <a:schemeClr val="tx1"/>
          </a:fontRef>
        </p:style>
      </p:cxnSp>
      <p:sp>
        <p:nvSpPr>
          <p:cNvPr id="8" name="Content Placeholder 3"/>
          <p:cNvSpPr txBox="1">
            <a:spLocks/>
          </p:cNvSpPr>
          <p:nvPr/>
        </p:nvSpPr>
        <p:spPr>
          <a:xfrm>
            <a:off x="586316" y="4628109"/>
            <a:ext cx="4205817" cy="1536139"/>
          </a:xfrm>
          <a:prstGeom prst="rect">
            <a:avLst/>
          </a:prstGeom>
          <a:solidFill>
            <a:srgbClr val="EC831A"/>
          </a:solidFill>
          <a:ln w="12700" cap="flat" cmpd="sng" algn="ctr">
            <a:solidFill>
              <a:schemeClr val="accent2">
                <a:lumMod val="60000"/>
                <a:lumOff val="40000"/>
              </a:scheme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algn="ctr"/>
            <a:r>
              <a:rPr lang="en-US" sz="1600" dirty="0"/>
              <a:t>Clicking the link for additional help is already leading the user to a direct contact page with the help department, leaving the direct link as the last aid.</a:t>
            </a:r>
            <a:endParaRPr lang="bg-BG" sz="1600" dirty="0" smtClean="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41082" y="285567"/>
            <a:ext cx="5640277" cy="2820458"/>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41082" y="4070299"/>
            <a:ext cx="5756656" cy="2704573"/>
          </a:xfrm>
          <a:prstGeom prst="rect">
            <a:avLst/>
          </a:prstGeom>
        </p:spPr>
      </p:pic>
    </p:spTree>
    <p:extLst>
      <p:ext uri="{BB962C8B-B14F-4D97-AF65-F5344CB8AC3E}">
        <p14:creationId xmlns:p14="http://schemas.microsoft.com/office/powerpoint/2010/main" val="180184019"/>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a:t>Heuristic / comparative analysis of zaplata.bg and jobs.bg</a:t>
            </a:r>
            <a:endParaRPr lang="bg-BG" sz="2800" dirty="0"/>
          </a:p>
        </p:txBody>
      </p:sp>
      <p:sp>
        <p:nvSpPr>
          <p:cNvPr id="3" name="Content Placeholder 2"/>
          <p:cNvSpPr>
            <a:spLocks noGrp="1"/>
          </p:cNvSpPr>
          <p:nvPr>
            <p:ph idx="1"/>
          </p:nvPr>
        </p:nvSpPr>
        <p:spPr>
          <a:xfrm>
            <a:off x="680321" y="1978090"/>
            <a:ext cx="9853940" cy="4721290"/>
          </a:xfrm>
        </p:spPr>
        <p:txBody>
          <a:bodyPr>
            <a:normAutofit lnSpcReduction="10000"/>
          </a:bodyPr>
          <a:lstStyle/>
          <a:p>
            <a:pPr marL="0" indent="0">
              <a:buNone/>
            </a:pPr>
            <a:r>
              <a:rPr lang="bg-BG" dirty="0" smtClean="0"/>
              <a:t> </a:t>
            </a:r>
            <a:r>
              <a:rPr lang="bg-BG" dirty="0">
                <a:latin typeface="Trebuchet MS" panose="020B0603020202020204" pitchFamily="34" charset="0"/>
              </a:rPr>
              <a:t>● </a:t>
            </a:r>
            <a:r>
              <a:rPr lang="en-US" dirty="0" smtClean="0"/>
              <a:t>Things that work:</a:t>
            </a:r>
            <a:br>
              <a:rPr lang="en-US" dirty="0" smtClean="0"/>
            </a:br>
            <a:r>
              <a:rPr lang="en-US" dirty="0" smtClean="0"/>
              <a:t/>
            </a:r>
            <a:br>
              <a:rPr lang="en-US" dirty="0" smtClean="0"/>
            </a:br>
            <a:r>
              <a:rPr lang="bg-BG" sz="1600" dirty="0">
                <a:latin typeface="Trebuchet MS" panose="020B0603020202020204" pitchFamily="34" charset="0"/>
              </a:rPr>
              <a:t>●</a:t>
            </a:r>
            <a:r>
              <a:rPr lang="bg-BG" sz="1600" dirty="0" smtClean="0">
                <a:latin typeface="Trebuchet MS" panose="020B0603020202020204" pitchFamily="34" charset="0"/>
              </a:rPr>
              <a:t> </a:t>
            </a:r>
            <a:r>
              <a:rPr lang="en-US" sz="1600" dirty="0"/>
              <a:t>Fundamental features of the site work well, do not crash, you can sign up (as an applicant or a company), posting is free with additional paid options</a:t>
            </a:r>
            <a:r>
              <a:rPr lang="en-US" sz="1600" dirty="0" smtClean="0"/>
              <a:t>.</a:t>
            </a:r>
            <a:br>
              <a:rPr lang="en-US" sz="1600" dirty="0" smtClean="0"/>
            </a:br>
            <a:r>
              <a:rPr lang="en-US" sz="1600" dirty="0" smtClean="0"/>
              <a:t/>
            </a:r>
            <a:br>
              <a:rPr lang="en-US" sz="1600" dirty="0" smtClean="0"/>
            </a:br>
            <a:r>
              <a:rPr lang="bg-BG" sz="1600" dirty="0" smtClean="0">
                <a:latin typeface="Trebuchet MS" panose="020B0603020202020204" pitchFamily="34" charset="0"/>
              </a:rPr>
              <a:t>●</a:t>
            </a:r>
            <a:r>
              <a:rPr lang="bg-BG" sz="1600" dirty="0" smtClean="0"/>
              <a:t> </a:t>
            </a:r>
            <a:r>
              <a:rPr lang="en-US" sz="1600" dirty="0"/>
              <a:t>The speed according to the test above shows that zaplata.bg loads a bit faster than jobs.bg</a:t>
            </a:r>
            <a:r>
              <a:rPr lang="en-US" sz="1600" dirty="0" smtClean="0"/>
              <a:t>.</a:t>
            </a:r>
            <a:br>
              <a:rPr lang="en-US" sz="1600" dirty="0" smtClean="0"/>
            </a:br>
            <a:r>
              <a:rPr lang="bg-BG" sz="1600" dirty="0"/>
              <a:t/>
            </a:r>
            <a:br>
              <a:rPr lang="bg-BG" sz="1600" dirty="0"/>
            </a:br>
            <a:r>
              <a:rPr lang="bg-BG" sz="1600" dirty="0">
                <a:latin typeface="Trebuchet MS" panose="020B0603020202020204" pitchFamily="34" charset="0"/>
              </a:rPr>
              <a:t>● </a:t>
            </a:r>
            <a:r>
              <a:rPr lang="en-US" sz="1600" dirty="0"/>
              <a:t>Optimization in three languages (Bulgarian, English and Russian) while jobs.bg has only two languages (Bulgarian and English</a:t>
            </a:r>
            <a:r>
              <a:rPr lang="en-US" sz="1600" dirty="0" smtClean="0"/>
              <a:t>)</a:t>
            </a:r>
            <a:br>
              <a:rPr lang="en-US" sz="1600" dirty="0" smtClean="0"/>
            </a:br>
            <a:r>
              <a:rPr lang="bg-BG" sz="1600" dirty="0"/>
              <a:t/>
            </a:r>
            <a:br>
              <a:rPr lang="bg-BG" sz="1600" dirty="0"/>
            </a:br>
            <a:r>
              <a:rPr lang="bg-BG" sz="1600" dirty="0" smtClean="0">
                <a:latin typeface="Trebuchet MS" panose="020B0603020202020204" pitchFamily="34" charset="0"/>
              </a:rPr>
              <a:t>●</a:t>
            </a:r>
            <a:r>
              <a:rPr lang="en-US" sz="1600" dirty="0"/>
              <a:t>The overall design is nice, the size of the text is good, it is read without damaging the eyes, and the choice of dark blue creates a sense of relaxation as this psychological effect is universal. Also, the ads of the company are in the same background as the site logo and the company logo, which helps the site to be remembered and easily recognizable by its users.</a:t>
            </a:r>
          </a:p>
          <a:p>
            <a:pPr marL="0" indent="0">
              <a:buNone/>
            </a:pPr>
            <a:r>
              <a:rPr lang="bg-BG" sz="1700" dirty="0" smtClean="0"/>
              <a:t/>
            </a:r>
            <a:br>
              <a:rPr lang="bg-BG" sz="1700" dirty="0" smtClean="0"/>
            </a:br>
            <a:r>
              <a:rPr lang="bg-BG" sz="1700" dirty="0">
                <a:latin typeface="Trebuchet MS" panose="020B0603020202020204" pitchFamily="34" charset="0"/>
              </a:rPr>
              <a:t>● </a:t>
            </a:r>
            <a:r>
              <a:rPr lang="en-US" sz="1700" dirty="0"/>
              <a:t>The content of the main page is centrally focused, which contributes to the overall sense of order and draws the attention of the users where it should be. Additionally, the available graphics from other fields in the background of the page are accurately applied, everything seems to be part of a whole, the presence of a white field and the lack of ads contribute to the feeling of affinity and order</a:t>
            </a:r>
            <a:r>
              <a:rPr lang="bg-BG" sz="1700" dirty="0" smtClean="0"/>
              <a:t>.</a:t>
            </a:r>
            <a:r>
              <a:rPr lang="bg-BG" sz="1700" dirty="0"/>
              <a:t/>
            </a:r>
            <a:br>
              <a:rPr lang="bg-BG" sz="1700" dirty="0"/>
            </a:br>
            <a:endParaRPr lang="bg-BG" sz="17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25757" y="4463983"/>
            <a:ext cx="1685378" cy="835805"/>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25757" y="3634878"/>
            <a:ext cx="1371921" cy="504762"/>
          </a:xfrm>
          <a:prstGeom prst="rect">
            <a:avLst/>
          </a:prstGeom>
        </p:spPr>
      </p:pic>
    </p:spTree>
    <p:extLst>
      <p:ext uri="{BB962C8B-B14F-4D97-AF65-F5344CB8AC3E}">
        <p14:creationId xmlns:p14="http://schemas.microsoft.com/office/powerpoint/2010/main" val="271347393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gradFill flip="none" rotWithShape="1">
          <a:gsLst>
            <a:gs pos="15000">
              <a:schemeClr val="accent2">
                <a:lumMod val="89000"/>
              </a:schemeClr>
            </a:gs>
            <a:gs pos="19000">
              <a:schemeClr val="accent2">
                <a:lumMod val="89000"/>
              </a:schemeClr>
            </a:gs>
            <a:gs pos="50000">
              <a:schemeClr val="accent2">
                <a:lumMod val="69000"/>
              </a:schemeClr>
            </a:gs>
            <a:gs pos="95000">
              <a:schemeClr val="accent2">
                <a:lumMod val="70000"/>
              </a:schemeClr>
            </a:gs>
          </a:gsLst>
          <a:path path="circle">
            <a:fillToRect t="100000" r="100000"/>
          </a:path>
          <a:tileRect l="-100000" b="-100000"/>
        </a:gradFill>
        <a:effectLst/>
      </p:bgPr>
    </p:bg>
    <p:spTree>
      <p:nvGrpSpPr>
        <p:cNvPr id="1" name=""/>
        <p:cNvGrpSpPr/>
        <p:nvPr/>
      </p:nvGrpSpPr>
      <p:grpSpPr>
        <a:xfrm>
          <a:off x="0" y="0"/>
          <a:ext cx="0" cy="0"/>
          <a:chOff x="0" y="0"/>
          <a:chExt cx="0" cy="0"/>
        </a:xfrm>
      </p:grpSpPr>
      <p:sp>
        <p:nvSpPr>
          <p:cNvPr id="4" name="Content Placeholder 3"/>
          <p:cNvSpPr>
            <a:spLocks noGrp="1"/>
          </p:cNvSpPr>
          <p:nvPr>
            <p:ph idx="1"/>
          </p:nvPr>
        </p:nvSpPr>
        <p:spPr>
          <a:xfrm>
            <a:off x="577848" y="2117854"/>
            <a:ext cx="3285023" cy="1689035"/>
          </a:xfrm>
          <a:prstGeom prst="rect">
            <a:avLst/>
          </a:prstGeom>
          <a:solidFill>
            <a:srgbClr val="EC831A"/>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bg-BG" sz="1600" dirty="0" smtClean="0">
                <a:latin typeface="Trebuchet MS" panose="020B0603020202020204" pitchFamily="34" charset="0"/>
              </a:rPr>
              <a:t>● </a:t>
            </a:r>
            <a:r>
              <a:rPr lang="en-US" sz="1600" dirty="0"/>
              <a:t>The personal menu of each individual account is good, with no extra links, easy to use and navigate.</a:t>
            </a:r>
            <a:r>
              <a:rPr lang="bg-BG" sz="1600" dirty="0" smtClean="0"/>
              <a:t>.</a:t>
            </a:r>
            <a:endParaRPr lang="bg-BG" sz="1600" dirty="0"/>
          </a:p>
        </p:txBody>
      </p:sp>
      <p:sp>
        <p:nvSpPr>
          <p:cNvPr id="5" name="Content Placeholder 3"/>
          <p:cNvSpPr txBox="1">
            <a:spLocks/>
          </p:cNvSpPr>
          <p:nvPr/>
        </p:nvSpPr>
        <p:spPr>
          <a:xfrm>
            <a:off x="575611" y="353346"/>
            <a:ext cx="3285023" cy="1273630"/>
          </a:xfrm>
          <a:prstGeom prst="rect">
            <a:avLst/>
          </a:prstGeom>
          <a:solidFill>
            <a:srgbClr val="EC831A"/>
          </a:solidFill>
          <a:ln w="12700" cap="flat" cmpd="sng" algn="ctr">
            <a:solidFill>
              <a:schemeClr val="accent2">
                <a:lumMod val="60000"/>
                <a:lumOff val="40000"/>
              </a:scheme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indent="0" algn="ctr">
              <a:buNone/>
            </a:pPr>
            <a:r>
              <a:rPr lang="en-US" sz="1600" dirty="0">
                <a:latin typeface="Trebuchet MS" panose="020B0603020202020204" pitchFamily="34" charset="0"/>
              </a:rPr>
              <a:t>Free CV tools and cover letters are available.</a:t>
            </a:r>
            <a:endParaRPr lang="bg-BG" sz="1600" dirty="0" smtClean="0"/>
          </a:p>
        </p:txBody>
      </p:sp>
      <p:sp>
        <p:nvSpPr>
          <p:cNvPr id="6" name="Content Placeholder 3"/>
          <p:cNvSpPr txBox="1">
            <a:spLocks/>
          </p:cNvSpPr>
          <p:nvPr/>
        </p:nvSpPr>
        <p:spPr>
          <a:xfrm>
            <a:off x="577848" y="3946849"/>
            <a:ext cx="3285023" cy="2705877"/>
          </a:xfrm>
          <a:prstGeom prst="rect">
            <a:avLst/>
          </a:prstGeom>
          <a:solidFill>
            <a:srgbClr val="EC831A"/>
          </a:solidFill>
          <a:ln w="12700" cap="flat" cmpd="sng" algn="ctr">
            <a:solidFill>
              <a:schemeClr val="accent2">
                <a:lumMod val="60000"/>
                <a:lumOff val="40000"/>
              </a:scheme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indent="0" algn="ctr">
              <a:buNone/>
            </a:pPr>
            <a:r>
              <a:rPr lang="bg-BG" sz="1400" dirty="0" smtClean="0">
                <a:latin typeface="Trebuchet MS" panose="020B0603020202020204" pitchFamily="34" charset="0"/>
              </a:rPr>
              <a:t> </a:t>
            </a:r>
            <a:r>
              <a:rPr lang="bg-BG" sz="1400" dirty="0">
                <a:latin typeface="Trebuchet MS" panose="020B0603020202020204" pitchFamily="34" charset="0"/>
              </a:rPr>
              <a:t>● </a:t>
            </a:r>
            <a:r>
              <a:rPr lang="en-US" sz="1400" dirty="0"/>
              <a:t>Additional options are available for selecting specific filters, automatic bidding for selected filters, notices, application history. </a:t>
            </a:r>
            <a:r>
              <a:rPr lang="en-US" sz="1400" dirty="0" smtClean="0"/>
              <a:t/>
            </a:r>
            <a:br>
              <a:rPr lang="en-US" sz="1400" dirty="0" smtClean="0"/>
            </a:br>
            <a:r>
              <a:rPr lang="en-US" sz="1400" dirty="0" smtClean="0"/>
              <a:t/>
            </a:r>
            <a:br>
              <a:rPr lang="en-US" sz="1400" dirty="0" smtClean="0"/>
            </a:br>
            <a:r>
              <a:rPr lang="en-US" sz="1400" dirty="0" smtClean="0"/>
              <a:t>Functions </a:t>
            </a:r>
            <a:r>
              <a:rPr lang="en-US" sz="1400" dirty="0"/>
              <a:t>"selected filters" and "selected ads" are missing in jobs.bg. </a:t>
            </a:r>
            <a:r>
              <a:rPr lang="en-US" sz="1400" dirty="0" smtClean="0"/>
              <a:t/>
            </a:r>
            <a:br>
              <a:rPr lang="en-US" sz="1400" dirty="0" smtClean="0"/>
            </a:br>
            <a:r>
              <a:rPr lang="en-US" sz="1400" dirty="0" smtClean="0"/>
              <a:t/>
            </a:r>
            <a:br>
              <a:rPr lang="en-US" sz="1400" dirty="0" smtClean="0"/>
            </a:br>
            <a:r>
              <a:rPr lang="en-US" sz="1400" dirty="0" smtClean="0"/>
              <a:t>The </a:t>
            </a:r>
            <a:r>
              <a:rPr lang="en-US" sz="1400" dirty="0"/>
              <a:t>personal menu in zaplata.bg with the sameness of the text and its add-ons creates a feeling of greater ordering, unlike jobs.bg</a:t>
            </a:r>
            <a:endParaRPr lang="bg-BG" sz="1400" dirty="0"/>
          </a:p>
        </p:txBody>
      </p:sp>
      <p:cxnSp>
        <p:nvCxnSpPr>
          <p:cNvPr id="8" name="Straight Arrow Connector 7"/>
          <p:cNvCxnSpPr/>
          <p:nvPr/>
        </p:nvCxnSpPr>
        <p:spPr>
          <a:xfrm>
            <a:off x="3860633" y="5366561"/>
            <a:ext cx="1108600" cy="10400"/>
          </a:xfrm>
          <a:prstGeom prst="straightConnector1">
            <a:avLst/>
          </a:prstGeom>
          <a:ln w="76200">
            <a:tailEnd type="triangle"/>
          </a:ln>
        </p:spPr>
        <p:style>
          <a:lnRef idx="3">
            <a:schemeClr val="dk1"/>
          </a:lnRef>
          <a:fillRef idx="0">
            <a:schemeClr val="dk1"/>
          </a:fillRef>
          <a:effectRef idx="2">
            <a:schemeClr val="dk1"/>
          </a:effectRef>
          <a:fontRef idx="minor">
            <a:schemeClr val="tx1"/>
          </a:fontRef>
        </p:style>
      </p:cxnSp>
      <p:cxnSp>
        <p:nvCxnSpPr>
          <p:cNvPr id="13" name="Straight Connector 12"/>
          <p:cNvCxnSpPr>
            <a:stCxn id="4" idx="3"/>
          </p:cNvCxnSpPr>
          <p:nvPr/>
        </p:nvCxnSpPr>
        <p:spPr>
          <a:xfrm flipV="1">
            <a:off x="3862871" y="2962371"/>
            <a:ext cx="664221" cy="1"/>
          </a:xfrm>
          <a:prstGeom prst="line">
            <a:avLst/>
          </a:prstGeom>
          <a:ln w="38100"/>
        </p:spPr>
        <p:style>
          <a:lnRef idx="3">
            <a:schemeClr val="dk1"/>
          </a:lnRef>
          <a:fillRef idx="0">
            <a:schemeClr val="dk1"/>
          </a:fillRef>
          <a:effectRef idx="2">
            <a:schemeClr val="dk1"/>
          </a:effectRef>
          <a:fontRef idx="minor">
            <a:schemeClr val="tx1"/>
          </a:fontRef>
        </p:style>
      </p:cxnSp>
      <p:cxnSp>
        <p:nvCxnSpPr>
          <p:cNvPr id="15" name="Straight Connector 14"/>
          <p:cNvCxnSpPr/>
          <p:nvPr/>
        </p:nvCxnSpPr>
        <p:spPr>
          <a:xfrm>
            <a:off x="4527092" y="2962371"/>
            <a:ext cx="31976" cy="2402731"/>
          </a:xfrm>
          <a:prstGeom prst="line">
            <a:avLst/>
          </a:prstGeom>
          <a:ln w="38100"/>
        </p:spPr>
        <p:style>
          <a:lnRef idx="3">
            <a:schemeClr val="dk1"/>
          </a:lnRef>
          <a:fillRef idx="0">
            <a:schemeClr val="dk1"/>
          </a:fillRef>
          <a:effectRef idx="2">
            <a:schemeClr val="dk1"/>
          </a:effectRef>
          <a:fontRef idx="minor">
            <a:schemeClr val="tx1"/>
          </a:fontRef>
        </p:style>
      </p:cxnSp>
      <p:cxnSp>
        <p:nvCxnSpPr>
          <p:cNvPr id="23" name="Straight Arrow Connector 22"/>
          <p:cNvCxnSpPr>
            <a:stCxn id="5" idx="3"/>
          </p:cNvCxnSpPr>
          <p:nvPr/>
        </p:nvCxnSpPr>
        <p:spPr>
          <a:xfrm>
            <a:off x="3860634" y="990161"/>
            <a:ext cx="682446" cy="0"/>
          </a:xfrm>
          <a:prstGeom prst="straightConnector1">
            <a:avLst/>
          </a:prstGeom>
          <a:ln w="76200">
            <a:tailEnd type="triangle"/>
          </a:ln>
        </p:spPr>
        <p:style>
          <a:lnRef idx="3">
            <a:schemeClr val="dk1"/>
          </a:lnRef>
          <a:fillRef idx="0">
            <a:schemeClr val="dk1"/>
          </a:fillRef>
          <a:effectRef idx="2">
            <a:schemeClr val="dk1"/>
          </a:effectRef>
          <a:fontRef idx="minor">
            <a:schemeClr val="tx1"/>
          </a:fontRef>
        </p:style>
      </p:cxn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62924" y="74816"/>
            <a:ext cx="5369660" cy="329488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72373" y="3499089"/>
            <a:ext cx="5350761" cy="3358911"/>
          </a:xfrm>
          <a:prstGeom prst="rect">
            <a:avLst/>
          </a:prstGeom>
        </p:spPr>
      </p:pic>
    </p:spTree>
    <p:extLst>
      <p:ext uri="{BB962C8B-B14F-4D97-AF65-F5344CB8AC3E}">
        <p14:creationId xmlns:p14="http://schemas.microsoft.com/office/powerpoint/2010/main" val="342786729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gradFill flip="none" rotWithShape="1">
          <a:gsLst>
            <a:gs pos="15000">
              <a:schemeClr val="accent2">
                <a:lumMod val="89000"/>
              </a:schemeClr>
            </a:gs>
            <a:gs pos="19000">
              <a:schemeClr val="accent2">
                <a:lumMod val="89000"/>
              </a:schemeClr>
            </a:gs>
            <a:gs pos="50000">
              <a:schemeClr val="accent2">
                <a:lumMod val="69000"/>
              </a:schemeClr>
            </a:gs>
            <a:gs pos="95000">
              <a:schemeClr val="accent2">
                <a:lumMod val="70000"/>
              </a:schemeClr>
            </a:gs>
          </a:gsLst>
          <a:path path="circle">
            <a:fillToRect t="100000" r="100000"/>
          </a:path>
          <a:tileRect l="-100000" b="-100000"/>
        </a:gra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578498" y="447869"/>
            <a:ext cx="10775302" cy="5729094"/>
          </a:xfrm>
        </p:spPr>
        <p:txBody>
          <a:bodyPr>
            <a:normAutofit/>
          </a:bodyPr>
          <a:lstStyle/>
          <a:p>
            <a:pPr marL="0" indent="0">
              <a:buNone/>
            </a:pPr>
            <a:r>
              <a:rPr lang="bg-BG" sz="2400" dirty="0" smtClean="0">
                <a:latin typeface="Trebuchet MS" panose="020B0603020202020204" pitchFamily="34" charset="0"/>
              </a:rPr>
              <a:t> ● </a:t>
            </a:r>
            <a:r>
              <a:rPr lang="en-US" sz="2400" dirty="0" smtClean="0"/>
              <a:t>Things that need fixing:</a:t>
            </a:r>
            <a:r>
              <a:rPr lang="bg-BG" sz="2400" dirty="0" smtClean="0"/>
              <a:t/>
            </a:r>
            <a:br>
              <a:rPr lang="bg-BG" sz="2400" dirty="0" smtClean="0"/>
            </a:br>
            <a:r>
              <a:rPr lang="bg-BG" sz="2400" dirty="0" smtClean="0"/>
              <a:t/>
            </a:r>
            <a:br>
              <a:rPr lang="bg-BG" sz="2400" dirty="0" smtClean="0"/>
            </a:br>
            <a:r>
              <a:rPr lang="en-US" sz="2400" dirty="0" smtClean="0"/>
              <a:t/>
            </a:r>
            <a:br>
              <a:rPr lang="en-US" sz="2400" dirty="0" smtClean="0"/>
            </a:br>
            <a:endParaRPr lang="bg-BG" sz="2400" dirty="0"/>
          </a:p>
        </p:txBody>
      </p:sp>
      <p:sp>
        <p:nvSpPr>
          <p:cNvPr id="4" name="Content Placeholder 3"/>
          <p:cNvSpPr txBox="1">
            <a:spLocks/>
          </p:cNvSpPr>
          <p:nvPr/>
        </p:nvSpPr>
        <p:spPr>
          <a:xfrm>
            <a:off x="743561" y="1801362"/>
            <a:ext cx="3285023" cy="1273630"/>
          </a:xfrm>
          <a:prstGeom prst="rect">
            <a:avLst/>
          </a:prstGeom>
          <a:solidFill>
            <a:srgbClr val="EC831A"/>
          </a:solidFill>
          <a:ln w="12700" cap="flat" cmpd="sng" algn="ctr">
            <a:solidFill>
              <a:schemeClr val="accent2">
                <a:lumMod val="60000"/>
                <a:lumOff val="40000"/>
              </a:scheme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indent="0" algn="ctr">
              <a:buNone/>
            </a:pPr>
            <a:r>
              <a:rPr lang="bg-BG" sz="1600" dirty="0">
                <a:latin typeface="Trebuchet MS" panose="020B0603020202020204" pitchFamily="34" charset="0"/>
              </a:rPr>
              <a:t>● </a:t>
            </a:r>
            <a:r>
              <a:rPr lang="en-US" sz="1400" dirty="0"/>
              <a:t>No intuitive user / business input metric (icon / text), this lack creates a sense of disorientation for people who first visit the site or forget it easily.</a:t>
            </a:r>
            <a:endParaRPr lang="bg-BG" sz="1400" dirty="0" smtClean="0"/>
          </a:p>
        </p:txBody>
      </p:sp>
      <p:sp>
        <p:nvSpPr>
          <p:cNvPr id="5" name="Content Placeholder 3"/>
          <p:cNvSpPr txBox="1">
            <a:spLocks/>
          </p:cNvSpPr>
          <p:nvPr/>
        </p:nvSpPr>
        <p:spPr>
          <a:xfrm>
            <a:off x="1023914" y="1270734"/>
            <a:ext cx="2724315" cy="502636"/>
          </a:xfrm>
          <a:prstGeom prst="rect">
            <a:avLst/>
          </a:prstGeom>
          <a:solidFill>
            <a:srgbClr val="EC831A"/>
          </a:solidFill>
          <a:ln w="12700" cap="flat" cmpd="sng" algn="ctr">
            <a:solidFill>
              <a:schemeClr val="accent2">
                <a:lumMod val="60000"/>
                <a:lumOff val="40000"/>
              </a:scheme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indent="0" algn="ctr">
              <a:buNone/>
            </a:pPr>
            <a:r>
              <a:rPr lang="bg-BG" sz="2000" dirty="0" smtClean="0">
                <a:latin typeface="Trebuchet MS" panose="020B0603020202020204" pitchFamily="34" charset="0"/>
              </a:rPr>
              <a:t>*</a:t>
            </a:r>
            <a:r>
              <a:rPr lang="en-US" sz="2000" dirty="0" smtClean="0"/>
              <a:t>On the main page</a:t>
            </a:r>
            <a:r>
              <a:rPr lang="bg-BG" sz="2000" dirty="0" smtClean="0"/>
              <a:t>:</a:t>
            </a:r>
          </a:p>
        </p:txBody>
      </p:sp>
      <p:cxnSp>
        <p:nvCxnSpPr>
          <p:cNvPr id="7" name="Straight Arrow Connector 6"/>
          <p:cNvCxnSpPr/>
          <p:nvPr/>
        </p:nvCxnSpPr>
        <p:spPr>
          <a:xfrm>
            <a:off x="4028584" y="2438177"/>
            <a:ext cx="682446" cy="0"/>
          </a:xfrm>
          <a:prstGeom prst="straightConnector1">
            <a:avLst/>
          </a:prstGeom>
          <a:ln w="76200">
            <a:tailEnd type="triangle"/>
          </a:ln>
        </p:spPr>
        <p:style>
          <a:lnRef idx="3">
            <a:schemeClr val="dk1"/>
          </a:lnRef>
          <a:fillRef idx="0">
            <a:schemeClr val="dk1"/>
          </a:fillRef>
          <a:effectRef idx="2">
            <a:schemeClr val="dk1"/>
          </a:effectRef>
          <a:fontRef idx="minor">
            <a:schemeClr val="tx1"/>
          </a:fontRef>
        </p:style>
      </p:cxnSp>
      <p:sp>
        <p:nvSpPr>
          <p:cNvPr id="9" name="Content Placeholder 3"/>
          <p:cNvSpPr txBox="1">
            <a:spLocks/>
          </p:cNvSpPr>
          <p:nvPr/>
        </p:nvSpPr>
        <p:spPr>
          <a:xfrm>
            <a:off x="743559" y="4428485"/>
            <a:ext cx="3285023" cy="1748478"/>
          </a:xfrm>
          <a:prstGeom prst="rect">
            <a:avLst/>
          </a:prstGeom>
          <a:solidFill>
            <a:srgbClr val="EC831A"/>
          </a:solidFill>
          <a:ln w="12700" cap="flat" cmpd="sng" algn="ctr">
            <a:solidFill>
              <a:schemeClr val="accent2">
                <a:lumMod val="60000"/>
                <a:lumOff val="40000"/>
              </a:scheme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indent="0" algn="ctr">
              <a:buNone/>
            </a:pPr>
            <a:r>
              <a:rPr lang="bg-BG" sz="1400" dirty="0" smtClean="0">
                <a:latin typeface="Trebuchet MS" panose="020B0603020202020204" pitchFamily="34" charset="0"/>
              </a:rPr>
              <a:t>1) </a:t>
            </a:r>
            <a:r>
              <a:rPr lang="en-US" sz="1400" dirty="0">
                <a:latin typeface="Trebuchet MS" panose="020B0603020202020204" pitchFamily="34" charset="0"/>
              </a:rPr>
              <a:t>Is the place where most of the signposts are most likely to appear on the profile of most websites, whereas 2) "employers" and "candidates" are the actual links to the site, </a:t>
            </a:r>
            <a:r>
              <a:rPr lang="en-US" sz="1400" dirty="0" smtClean="0">
                <a:latin typeface="Trebuchet MS" panose="020B0603020202020204" pitchFamily="34" charset="0"/>
              </a:rPr>
              <a:t>as there are missing </a:t>
            </a:r>
            <a:r>
              <a:rPr lang="en-US" sz="1400" dirty="0">
                <a:latin typeface="Trebuchet MS" panose="020B0603020202020204" pitchFamily="34" charset="0"/>
              </a:rPr>
              <a:t>indicators separating them from the other two links </a:t>
            </a:r>
            <a:r>
              <a:rPr lang="en-US" sz="1400" dirty="0" smtClean="0">
                <a:latin typeface="Trebuchet MS" panose="020B0603020202020204" pitchFamily="34" charset="0"/>
              </a:rPr>
              <a:t>- </a:t>
            </a:r>
            <a:r>
              <a:rPr lang="en-US" sz="1400" dirty="0">
                <a:latin typeface="Trebuchet MS" panose="020B0603020202020204" pitchFamily="34" charset="0"/>
              </a:rPr>
              <a:t>"search" and </a:t>
            </a:r>
            <a:r>
              <a:rPr lang="en-US" sz="1400" dirty="0" smtClean="0">
                <a:latin typeface="Trebuchet MS" panose="020B0603020202020204" pitchFamily="34" charset="0"/>
              </a:rPr>
              <a:t>“publishing”.</a:t>
            </a:r>
            <a:endParaRPr lang="bg-BG" sz="1400" dirty="0" smtClean="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02962" y="589697"/>
            <a:ext cx="6835749" cy="5587266"/>
          </a:xfrm>
          <a:prstGeom prst="rect">
            <a:avLst/>
          </a:prstGeom>
        </p:spPr>
      </p:pic>
    </p:spTree>
    <p:extLst>
      <p:ext uri="{BB962C8B-B14F-4D97-AF65-F5344CB8AC3E}">
        <p14:creationId xmlns:p14="http://schemas.microsoft.com/office/powerpoint/2010/main" val="140120909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gradFill flip="none" rotWithShape="1">
          <a:gsLst>
            <a:gs pos="15000">
              <a:schemeClr val="accent2">
                <a:lumMod val="89000"/>
              </a:schemeClr>
            </a:gs>
            <a:gs pos="19000">
              <a:schemeClr val="accent2">
                <a:lumMod val="89000"/>
              </a:schemeClr>
            </a:gs>
            <a:gs pos="50000">
              <a:schemeClr val="accent2">
                <a:lumMod val="69000"/>
              </a:schemeClr>
            </a:gs>
            <a:gs pos="95000">
              <a:schemeClr val="accent2">
                <a:lumMod val="70000"/>
              </a:schemeClr>
            </a:gs>
          </a:gsLst>
          <a:path path="circle">
            <a:fillToRect t="100000" r="100000"/>
          </a:path>
          <a:tileRect l="-100000" b="-100000"/>
        </a:gradFill>
        <a:effectLst/>
      </p:bgPr>
    </p:bg>
    <p:spTree>
      <p:nvGrpSpPr>
        <p:cNvPr id="1" name=""/>
        <p:cNvGrpSpPr/>
        <p:nvPr/>
      </p:nvGrpSpPr>
      <p:grpSpPr>
        <a:xfrm>
          <a:off x="0" y="0"/>
          <a:ext cx="0" cy="0"/>
          <a:chOff x="0" y="0"/>
          <a:chExt cx="0" cy="0"/>
        </a:xfrm>
      </p:grpSpPr>
      <p:sp>
        <p:nvSpPr>
          <p:cNvPr id="2" name="Rectangle 1"/>
          <p:cNvSpPr/>
          <p:nvPr/>
        </p:nvSpPr>
        <p:spPr>
          <a:xfrm>
            <a:off x="1502229" y="746449"/>
            <a:ext cx="2892489" cy="559837"/>
          </a:xfrm>
          <a:prstGeom prst="rect">
            <a:avLst/>
          </a:prstGeom>
          <a:solidFill>
            <a:schemeClr val="accent2">
              <a:lumMod val="75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Original design</a:t>
            </a:r>
            <a:endParaRPr lang="bg-BG" dirty="0"/>
          </a:p>
        </p:txBody>
      </p:sp>
      <p:sp>
        <p:nvSpPr>
          <p:cNvPr id="5" name="Rectangle 4"/>
          <p:cNvSpPr/>
          <p:nvPr/>
        </p:nvSpPr>
        <p:spPr>
          <a:xfrm>
            <a:off x="7392955" y="746448"/>
            <a:ext cx="2892489" cy="559837"/>
          </a:xfrm>
          <a:prstGeom prst="rect">
            <a:avLst/>
          </a:prstGeom>
          <a:solidFill>
            <a:schemeClr val="accent2">
              <a:lumMod val="75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Suggested design</a:t>
            </a:r>
            <a:r>
              <a:rPr lang="bg-BG" dirty="0" smtClean="0"/>
              <a:t> </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1372" y="2003366"/>
            <a:ext cx="4887458" cy="2717815"/>
          </a:xfrm>
          <a:prstGeom prst="rect">
            <a:avLst/>
          </a:prstGeom>
        </p:spPr>
      </p:pic>
      <p:graphicFrame>
        <p:nvGraphicFramePr>
          <p:cNvPr id="4" name="Object 3"/>
          <p:cNvGraphicFramePr>
            <a:graphicFrameLocks noChangeAspect="1"/>
          </p:cNvGraphicFramePr>
          <p:nvPr>
            <p:extLst>
              <p:ext uri="{D42A27DB-BD31-4B8C-83A1-F6EECF244321}">
                <p14:modId xmlns:p14="http://schemas.microsoft.com/office/powerpoint/2010/main" val="3244806155"/>
              </p:ext>
            </p:extLst>
          </p:nvPr>
        </p:nvGraphicFramePr>
        <p:xfrm>
          <a:off x="5950634" y="1718326"/>
          <a:ext cx="6006904" cy="3669600"/>
        </p:xfrm>
        <a:graphic>
          <a:graphicData uri="http://schemas.openxmlformats.org/presentationml/2006/ole">
            <mc:AlternateContent xmlns:mc="http://schemas.openxmlformats.org/markup-compatibility/2006">
              <mc:Choice xmlns:v="urn:schemas-microsoft-com:vml" Requires="v">
                <p:oleObj spid="_x0000_s1026" name="Acrobat Document" r:id="rId4" imgW="12192000" imgH="9753458" progId="AcroExch.Document.7">
                  <p:embed/>
                </p:oleObj>
              </mc:Choice>
              <mc:Fallback>
                <p:oleObj name="Acrobat Document" r:id="rId4" imgW="12192000" imgH="9753458" progId="AcroExch.Document.7">
                  <p:embed/>
                  <p:pic>
                    <p:nvPicPr>
                      <p:cNvPr id="0" name=""/>
                      <p:cNvPicPr/>
                      <p:nvPr/>
                    </p:nvPicPr>
                    <p:blipFill>
                      <a:blip r:embed="rId5"/>
                      <a:stretch>
                        <a:fillRect/>
                      </a:stretch>
                    </p:blipFill>
                    <p:spPr>
                      <a:xfrm>
                        <a:off x="5950634" y="1718326"/>
                        <a:ext cx="6006904" cy="3669600"/>
                      </a:xfrm>
                      <a:prstGeom prst="rect">
                        <a:avLst/>
                      </a:prstGeom>
                    </p:spPr>
                  </p:pic>
                </p:oleObj>
              </mc:Fallback>
            </mc:AlternateContent>
          </a:graphicData>
        </a:graphic>
      </p:graphicFrame>
      <p:sp>
        <p:nvSpPr>
          <p:cNvPr id="6" name="Rectangle 5"/>
          <p:cNvSpPr/>
          <p:nvPr/>
        </p:nvSpPr>
        <p:spPr>
          <a:xfrm>
            <a:off x="6040673" y="5145578"/>
            <a:ext cx="6006904" cy="1607811"/>
          </a:xfrm>
          <a:prstGeom prst="rect">
            <a:avLst/>
          </a:prstGeom>
          <a:solidFill>
            <a:schemeClr val="accent2">
              <a:lumMod val="75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a:t>
            </a:r>
            <a:endParaRPr lang="bg-BG" sz="1600" dirty="0"/>
          </a:p>
        </p:txBody>
      </p:sp>
      <p:sp>
        <p:nvSpPr>
          <p:cNvPr id="7" name="Rectangle 6"/>
          <p:cNvSpPr/>
          <p:nvPr/>
        </p:nvSpPr>
        <p:spPr>
          <a:xfrm>
            <a:off x="6040673" y="5145578"/>
            <a:ext cx="6096000" cy="1384995"/>
          </a:xfrm>
          <a:prstGeom prst="rect">
            <a:avLst/>
          </a:prstGeom>
        </p:spPr>
        <p:txBody>
          <a:bodyPr>
            <a:spAutoFit/>
          </a:bodyPr>
          <a:lstStyle/>
          <a:p>
            <a:r>
              <a:rPr lang="en-US" sz="1400" dirty="0"/>
              <a:t>After a click on the signifier icon, a field to the left appears with two links – ‘’Log in ‘’ for employers and candidates which then spawns a new field to insert the username and password so log in can commence on the same page. Even though the suggested design adds one more click of the mouse in order to complete the action, it follows a very widely accepted model of web design, which creates familiarity with the model and therefore easier navigation</a:t>
            </a:r>
            <a:endParaRPr lang="bg-BG" sz="1400" dirty="0"/>
          </a:p>
        </p:txBody>
      </p:sp>
    </p:spTree>
    <p:extLst>
      <p:ext uri="{BB962C8B-B14F-4D97-AF65-F5344CB8AC3E}">
        <p14:creationId xmlns:p14="http://schemas.microsoft.com/office/powerpoint/2010/main" val="264800477"/>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gradFill flip="none" rotWithShape="1">
          <a:gsLst>
            <a:gs pos="15000">
              <a:schemeClr val="accent2">
                <a:lumMod val="89000"/>
              </a:schemeClr>
            </a:gs>
            <a:gs pos="19000">
              <a:schemeClr val="accent2">
                <a:lumMod val="89000"/>
              </a:schemeClr>
            </a:gs>
            <a:gs pos="50000">
              <a:schemeClr val="accent2">
                <a:lumMod val="69000"/>
              </a:schemeClr>
            </a:gs>
            <a:gs pos="95000">
              <a:schemeClr val="accent2">
                <a:lumMod val="70000"/>
              </a:schemeClr>
            </a:gs>
          </a:gsLst>
          <a:path path="circle">
            <a:fillToRect t="100000" r="100000"/>
          </a:path>
          <a:tileRect l="-100000" b="-100000"/>
        </a:gradFill>
        <a:effectLst/>
      </p:bgPr>
    </p:bg>
    <p:spTree>
      <p:nvGrpSpPr>
        <p:cNvPr id="1" name=""/>
        <p:cNvGrpSpPr/>
        <p:nvPr/>
      </p:nvGrpSpPr>
      <p:grpSpPr>
        <a:xfrm>
          <a:off x="0" y="0"/>
          <a:ext cx="0" cy="0"/>
          <a:chOff x="0" y="0"/>
          <a:chExt cx="0" cy="0"/>
        </a:xfrm>
      </p:grpSpPr>
      <p:sp>
        <p:nvSpPr>
          <p:cNvPr id="4" name="Content Placeholder 3"/>
          <p:cNvSpPr txBox="1">
            <a:spLocks noGrp="1"/>
          </p:cNvSpPr>
          <p:nvPr>
            <p:ph idx="1"/>
          </p:nvPr>
        </p:nvSpPr>
        <p:spPr>
          <a:xfrm>
            <a:off x="811116" y="746449"/>
            <a:ext cx="2790501" cy="727884"/>
          </a:xfrm>
          <a:prstGeom prst="rect">
            <a:avLst/>
          </a:prstGeom>
          <a:solidFill>
            <a:srgbClr val="EC831A"/>
          </a:solidFill>
          <a:ln w="12700" cap="flat" cmpd="sng" algn="ctr">
            <a:solidFill>
              <a:schemeClr val="accent2">
                <a:lumMod val="60000"/>
                <a:lumOff val="40000"/>
              </a:scheme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indent="0" algn="ctr">
              <a:buNone/>
            </a:pPr>
            <a:r>
              <a:rPr lang="bg-BG" sz="2000" dirty="0" smtClean="0">
                <a:latin typeface="Trebuchet MS" panose="020B0603020202020204" pitchFamily="34" charset="0"/>
              </a:rPr>
              <a:t>*</a:t>
            </a:r>
            <a:r>
              <a:rPr lang="bg-BG" sz="2000" dirty="0" smtClean="0"/>
              <a:t> </a:t>
            </a:r>
            <a:r>
              <a:rPr lang="en-US" sz="2000" dirty="0" smtClean="0"/>
              <a:t>In the lower part of the main page</a:t>
            </a:r>
            <a:r>
              <a:rPr lang="bg-BG" sz="2000" dirty="0" smtClean="0"/>
              <a:t>:</a:t>
            </a:r>
          </a:p>
        </p:txBody>
      </p:sp>
      <p:sp>
        <p:nvSpPr>
          <p:cNvPr id="5" name="Content Placeholder 3"/>
          <p:cNvSpPr txBox="1">
            <a:spLocks/>
          </p:cNvSpPr>
          <p:nvPr/>
        </p:nvSpPr>
        <p:spPr>
          <a:xfrm>
            <a:off x="447869" y="1474333"/>
            <a:ext cx="3741576" cy="2164606"/>
          </a:xfrm>
          <a:prstGeom prst="rect">
            <a:avLst/>
          </a:prstGeom>
          <a:solidFill>
            <a:srgbClr val="EC831A"/>
          </a:solidFill>
          <a:ln w="12700" cap="flat" cmpd="sng" algn="ctr">
            <a:solidFill>
              <a:schemeClr val="accent2">
                <a:lumMod val="60000"/>
                <a:lumOff val="40000"/>
              </a:scheme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indent="0" algn="ctr">
              <a:buNone/>
            </a:pPr>
            <a:r>
              <a:rPr lang="en-US" sz="1600" dirty="0"/>
              <a:t>This field is automated, unlike jobs.bg, the automation of this field, </a:t>
            </a:r>
            <a:r>
              <a:rPr lang="en-US" sz="1600" dirty="0" err="1"/>
              <a:t>ie</a:t>
            </a:r>
            <a:r>
              <a:rPr lang="en-US" sz="1600" dirty="0"/>
              <a:t>. Its automatic movement from left to right can create a sense of lack of control in people who carefully choose or read slower, and hence feelings of dissatisfaction</a:t>
            </a:r>
            <a:endParaRPr lang="bg-BG" sz="1600" dirty="0" smtClean="0"/>
          </a:p>
        </p:txBody>
      </p:sp>
      <p:sp>
        <p:nvSpPr>
          <p:cNvPr id="8" name="Content Placeholder 3"/>
          <p:cNvSpPr txBox="1">
            <a:spLocks/>
          </p:cNvSpPr>
          <p:nvPr/>
        </p:nvSpPr>
        <p:spPr>
          <a:xfrm>
            <a:off x="447869" y="5113175"/>
            <a:ext cx="3741576" cy="1635967"/>
          </a:xfrm>
          <a:prstGeom prst="rect">
            <a:avLst/>
          </a:prstGeom>
          <a:solidFill>
            <a:srgbClr val="EC831A"/>
          </a:solidFill>
          <a:ln w="12700" cap="flat" cmpd="sng" algn="ctr">
            <a:solidFill>
              <a:schemeClr val="accent2">
                <a:lumMod val="60000"/>
                <a:lumOff val="40000"/>
              </a:scheme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indent="0" algn="ctr">
              <a:buNone/>
            </a:pPr>
            <a:r>
              <a:rPr lang="en-US" sz="1600" dirty="0" smtClean="0"/>
              <a:t>Suggestion: Stop the automated motion of the slides and </a:t>
            </a:r>
            <a:r>
              <a:rPr lang="en-US" sz="1600" dirty="0" err="1" smtClean="0"/>
              <a:t>impelement</a:t>
            </a:r>
            <a:r>
              <a:rPr lang="en-US" sz="1600" dirty="0" smtClean="0"/>
              <a:t> bigger centrally- placed arrows which are moved by the user </a:t>
            </a:r>
            <a:r>
              <a:rPr lang="en-US" sz="1600" dirty="0" err="1" smtClean="0"/>
              <a:t>himsel</a:t>
            </a:r>
            <a:r>
              <a:rPr lang="en-US" sz="1600" dirty="0" smtClean="0"/>
              <a:t>, similar to jobs.bg.</a:t>
            </a:r>
            <a:endParaRPr lang="bg-BG" sz="1600" dirty="0" smtClean="0"/>
          </a:p>
        </p:txBody>
      </p:sp>
      <p:cxnSp>
        <p:nvCxnSpPr>
          <p:cNvPr id="9" name="Straight Arrow Connector 8"/>
          <p:cNvCxnSpPr/>
          <p:nvPr/>
        </p:nvCxnSpPr>
        <p:spPr>
          <a:xfrm>
            <a:off x="4202195" y="5993140"/>
            <a:ext cx="682446" cy="0"/>
          </a:xfrm>
          <a:prstGeom prst="straightConnector1">
            <a:avLst/>
          </a:prstGeom>
          <a:ln w="76200">
            <a:tailEnd type="triangle"/>
          </a:ln>
        </p:spPr>
        <p:style>
          <a:lnRef idx="3">
            <a:schemeClr val="dk1"/>
          </a:lnRef>
          <a:fillRef idx="0">
            <a:schemeClr val="dk1"/>
          </a:fillRef>
          <a:effectRef idx="2">
            <a:schemeClr val="dk1"/>
          </a:effectRef>
          <a:fontRef idx="minor">
            <a:schemeClr val="tx1"/>
          </a:fontRef>
        </p:style>
      </p:cxn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17443" y="415634"/>
            <a:ext cx="4463935" cy="3649287"/>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74740" y="4959295"/>
            <a:ext cx="5523740" cy="1602220"/>
          </a:xfrm>
          <a:prstGeom prst="rect">
            <a:avLst/>
          </a:prstGeom>
        </p:spPr>
      </p:pic>
    </p:spTree>
    <p:extLst>
      <p:ext uri="{BB962C8B-B14F-4D97-AF65-F5344CB8AC3E}">
        <p14:creationId xmlns:p14="http://schemas.microsoft.com/office/powerpoint/2010/main" val="4251498519"/>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gradFill flip="none" rotWithShape="1">
          <a:gsLst>
            <a:gs pos="15000">
              <a:schemeClr val="accent2">
                <a:lumMod val="89000"/>
              </a:schemeClr>
            </a:gs>
            <a:gs pos="19000">
              <a:schemeClr val="accent2">
                <a:lumMod val="89000"/>
              </a:schemeClr>
            </a:gs>
            <a:gs pos="50000">
              <a:schemeClr val="accent2">
                <a:lumMod val="69000"/>
              </a:schemeClr>
            </a:gs>
            <a:gs pos="95000">
              <a:schemeClr val="accent2">
                <a:lumMod val="70000"/>
              </a:schemeClr>
            </a:gs>
          </a:gsLst>
          <a:path path="circle">
            <a:fillToRect t="100000" r="100000"/>
          </a:path>
          <a:tileRect l="-100000" b="-100000"/>
        </a:gradFill>
        <a:effectLst/>
      </p:bgPr>
    </p:bg>
    <p:spTree>
      <p:nvGrpSpPr>
        <p:cNvPr id="1" name=""/>
        <p:cNvGrpSpPr/>
        <p:nvPr/>
      </p:nvGrpSpPr>
      <p:grpSpPr>
        <a:xfrm>
          <a:off x="0" y="0"/>
          <a:ext cx="0" cy="0"/>
          <a:chOff x="0" y="0"/>
          <a:chExt cx="0" cy="0"/>
        </a:xfrm>
      </p:grpSpPr>
      <p:sp>
        <p:nvSpPr>
          <p:cNvPr id="4" name="Content Placeholder 3"/>
          <p:cNvSpPr txBox="1">
            <a:spLocks noGrp="1"/>
          </p:cNvSpPr>
          <p:nvPr>
            <p:ph idx="1"/>
          </p:nvPr>
        </p:nvSpPr>
        <p:spPr>
          <a:xfrm>
            <a:off x="577850" y="447675"/>
            <a:ext cx="3620926" cy="1819664"/>
          </a:xfrm>
          <a:prstGeom prst="rect">
            <a:avLst/>
          </a:prstGeom>
          <a:solidFill>
            <a:srgbClr val="EC831A"/>
          </a:solidFill>
          <a:ln w="12700" cap="flat" cmpd="sng" algn="ctr">
            <a:solidFill>
              <a:schemeClr val="accent2">
                <a:lumMod val="60000"/>
                <a:lumOff val="40000"/>
              </a:scheme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indent="0" algn="ctr">
              <a:buNone/>
            </a:pPr>
            <a:r>
              <a:rPr lang="bg-BG" sz="1600" dirty="0" smtClean="0"/>
              <a:t>* </a:t>
            </a:r>
            <a:r>
              <a:rPr lang="en-US" sz="1600" dirty="0"/>
              <a:t>The link to "questions" leads to a field of direct contact with the site's client support instead of being the last search option in jobs.bg after a section for users / companies with a short FAQ</a:t>
            </a:r>
            <a:endParaRPr lang="bg-BG" sz="1600" dirty="0" smtClean="0"/>
          </a:p>
        </p:txBody>
      </p:sp>
      <p:cxnSp>
        <p:nvCxnSpPr>
          <p:cNvPr id="5" name="Straight Arrow Connector 4"/>
          <p:cNvCxnSpPr/>
          <p:nvPr/>
        </p:nvCxnSpPr>
        <p:spPr>
          <a:xfrm>
            <a:off x="4198776" y="1102128"/>
            <a:ext cx="682446" cy="0"/>
          </a:xfrm>
          <a:prstGeom prst="straightConnector1">
            <a:avLst/>
          </a:prstGeom>
          <a:ln w="76200">
            <a:tailEnd type="triangle"/>
          </a:ln>
        </p:spPr>
        <p:style>
          <a:lnRef idx="3">
            <a:schemeClr val="dk1"/>
          </a:lnRef>
          <a:fillRef idx="0">
            <a:schemeClr val="dk1"/>
          </a:fillRef>
          <a:effectRef idx="2">
            <a:schemeClr val="dk1"/>
          </a:effectRef>
          <a:fontRef idx="minor">
            <a:schemeClr val="tx1"/>
          </a:fontRef>
        </p:style>
      </p:cxnSp>
      <p:cxnSp>
        <p:nvCxnSpPr>
          <p:cNvPr id="6" name="Straight Arrow Connector 5"/>
          <p:cNvCxnSpPr/>
          <p:nvPr/>
        </p:nvCxnSpPr>
        <p:spPr>
          <a:xfrm>
            <a:off x="7303630" y="2006082"/>
            <a:ext cx="2239" cy="605374"/>
          </a:xfrm>
          <a:prstGeom prst="straightConnector1">
            <a:avLst/>
          </a:prstGeom>
          <a:ln w="76200">
            <a:tailEnd type="triangle"/>
          </a:ln>
        </p:spPr>
        <p:style>
          <a:lnRef idx="3">
            <a:schemeClr val="dk1"/>
          </a:lnRef>
          <a:fillRef idx="0">
            <a:schemeClr val="dk1"/>
          </a:fillRef>
          <a:effectRef idx="2">
            <a:schemeClr val="dk1"/>
          </a:effectRef>
          <a:fontRef idx="minor">
            <a:schemeClr val="tx1"/>
          </a:fontRef>
        </p:style>
      </p:cxnSp>
      <p:sp>
        <p:nvSpPr>
          <p:cNvPr id="9" name="Content Placeholder 3"/>
          <p:cNvSpPr txBox="1">
            <a:spLocks/>
          </p:cNvSpPr>
          <p:nvPr/>
        </p:nvSpPr>
        <p:spPr>
          <a:xfrm>
            <a:off x="577850" y="3114417"/>
            <a:ext cx="3620926" cy="1819664"/>
          </a:xfrm>
          <a:prstGeom prst="rect">
            <a:avLst/>
          </a:prstGeom>
          <a:solidFill>
            <a:srgbClr val="EC831A"/>
          </a:solidFill>
          <a:ln w="12700" cap="flat" cmpd="sng" algn="ctr">
            <a:solidFill>
              <a:schemeClr val="accent2">
                <a:lumMod val="60000"/>
                <a:lumOff val="40000"/>
              </a:scheme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indent="0" algn="ctr">
              <a:buNone/>
            </a:pPr>
            <a:r>
              <a:rPr lang="en-US" sz="1600" dirty="0"/>
              <a:t>Proposal: Implement a system similar to jobs.bg, where the most frequently asked questions section is first available and a link to the customer support department is offered at the bottom.</a:t>
            </a:r>
            <a:endParaRPr lang="bg-BG" sz="1600" dirty="0" smtClean="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09511" y="551911"/>
            <a:ext cx="5988542" cy="1100433"/>
          </a:xfrm>
          <a:prstGeom prst="rect">
            <a:avLst/>
          </a:prstGeo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32074" y="2965194"/>
            <a:ext cx="6324102" cy="2882195"/>
          </a:xfrm>
          <a:prstGeom prst="rect">
            <a:avLst/>
          </a:prstGeom>
        </p:spPr>
      </p:pic>
    </p:spTree>
    <p:extLst>
      <p:ext uri="{BB962C8B-B14F-4D97-AF65-F5344CB8AC3E}">
        <p14:creationId xmlns:p14="http://schemas.microsoft.com/office/powerpoint/2010/main" val="1024240831"/>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Content</a:t>
            </a:r>
            <a:endParaRPr lang="bg-BG" dirty="0"/>
          </a:p>
        </p:txBody>
      </p:sp>
      <p:sp>
        <p:nvSpPr>
          <p:cNvPr id="3" name="Content Placeholder 2"/>
          <p:cNvSpPr>
            <a:spLocks noGrp="1"/>
          </p:cNvSpPr>
          <p:nvPr>
            <p:ph idx="1"/>
          </p:nvPr>
        </p:nvSpPr>
        <p:spPr/>
        <p:txBody>
          <a:bodyPr/>
          <a:lstStyle/>
          <a:p>
            <a:endParaRPr lang="bg-BG"/>
          </a:p>
        </p:txBody>
      </p:sp>
    </p:spTree>
    <p:extLst>
      <p:ext uri="{BB962C8B-B14F-4D97-AF65-F5344CB8AC3E}">
        <p14:creationId xmlns:p14="http://schemas.microsoft.com/office/powerpoint/2010/main" val="112804349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gradFill flip="none" rotWithShape="1">
          <a:gsLst>
            <a:gs pos="15000">
              <a:schemeClr val="accent2">
                <a:lumMod val="89000"/>
              </a:schemeClr>
            </a:gs>
            <a:gs pos="19000">
              <a:schemeClr val="accent2">
                <a:lumMod val="89000"/>
              </a:schemeClr>
            </a:gs>
            <a:gs pos="50000">
              <a:schemeClr val="accent2">
                <a:lumMod val="69000"/>
              </a:schemeClr>
            </a:gs>
            <a:gs pos="95000">
              <a:schemeClr val="accent2">
                <a:lumMod val="70000"/>
              </a:schemeClr>
            </a:gs>
          </a:gsLst>
          <a:path path="circle">
            <a:fillToRect t="100000" r="100000"/>
          </a:path>
          <a:tileRect l="-100000" b="-100000"/>
        </a:gradFill>
        <a:effectLst/>
      </p:bgPr>
    </p:bg>
    <p:spTree>
      <p:nvGrpSpPr>
        <p:cNvPr id="1" name=""/>
        <p:cNvGrpSpPr/>
        <p:nvPr/>
      </p:nvGrpSpPr>
      <p:grpSpPr>
        <a:xfrm>
          <a:off x="0" y="0"/>
          <a:ext cx="0" cy="0"/>
          <a:chOff x="0" y="0"/>
          <a:chExt cx="0" cy="0"/>
        </a:xfrm>
      </p:grpSpPr>
      <p:sp>
        <p:nvSpPr>
          <p:cNvPr id="4" name="Content Placeholder 3"/>
          <p:cNvSpPr txBox="1">
            <a:spLocks noGrp="1"/>
          </p:cNvSpPr>
          <p:nvPr>
            <p:ph idx="1"/>
          </p:nvPr>
        </p:nvSpPr>
        <p:spPr>
          <a:xfrm>
            <a:off x="3899548" y="942197"/>
            <a:ext cx="4143440" cy="1856986"/>
          </a:xfrm>
          <a:prstGeom prst="rect">
            <a:avLst/>
          </a:prstGeom>
          <a:solidFill>
            <a:srgbClr val="EC831A"/>
          </a:solidFill>
          <a:ln w="12700" cap="flat" cmpd="sng" algn="ctr">
            <a:solidFill>
              <a:schemeClr val="accent2">
                <a:lumMod val="60000"/>
                <a:lumOff val="40000"/>
              </a:scheme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indent="0" algn="ctr">
              <a:buNone/>
            </a:pPr>
            <a:r>
              <a:rPr lang="en-US" sz="1800" dirty="0"/>
              <a:t>The link to "CONTACTS" leads to a page that can be aesthetically improved, rather than being intangible </a:t>
            </a:r>
            <a:r>
              <a:rPr lang="en-US" sz="1800" dirty="0" smtClean="0"/>
              <a:t>text.</a:t>
            </a:r>
            <a:endParaRPr lang="bg-BG" sz="1800" dirty="0"/>
          </a:p>
        </p:txBody>
      </p:sp>
      <p:sp>
        <p:nvSpPr>
          <p:cNvPr id="2" name="Rectangle 1"/>
          <p:cNvSpPr/>
          <p:nvPr/>
        </p:nvSpPr>
        <p:spPr>
          <a:xfrm>
            <a:off x="4455044" y="270393"/>
            <a:ext cx="3200400" cy="671804"/>
          </a:xfrm>
          <a:prstGeom prst="rect">
            <a:avLst/>
          </a:prstGeom>
          <a:solidFill>
            <a:srgbClr val="EC831A"/>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bg-BG" dirty="0" smtClean="0"/>
              <a:t>* </a:t>
            </a:r>
            <a:r>
              <a:rPr lang="en-US" dirty="0" smtClean="0"/>
              <a:t>Link</a:t>
            </a:r>
            <a:r>
              <a:rPr lang="bg-BG" dirty="0" smtClean="0"/>
              <a:t> – „</a:t>
            </a:r>
            <a:r>
              <a:rPr lang="en-US" dirty="0" smtClean="0"/>
              <a:t>CONTACTS</a:t>
            </a:r>
            <a:r>
              <a:rPr lang="bg-BG" dirty="0" smtClean="0"/>
              <a:t>“</a:t>
            </a:r>
            <a:endParaRPr lang="bg-BG" dirty="0"/>
          </a:p>
        </p:txBody>
      </p:sp>
      <p:sp>
        <p:nvSpPr>
          <p:cNvPr id="6" name="Rectangle 5"/>
          <p:cNvSpPr/>
          <p:nvPr/>
        </p:nvSpPr>
        <p:spPr>
          <a:xfrm>
            <a:off x="746449" y="2388637"/>
            <a:ext cx="2444621" cy="615820"/>
          </a:xfrm>
          <a:prstGeom prst="rect">
            <a:avLst/>
          </a:prstGeom>
          <a:solidFill>
            <a:srgbClr val="EC831A"/>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Original design</a:t>
            </a:r>
            <a:endParaRPr lang="bg-BG" dirty="0" smtClean="0"/>
          </a:p>
        </p:txBody>
      </p:sp>
      <p:sp>
        <p:nvSpPr>
          <p:cNvPr id="7" name="Rectangle 6"/>
          <p:cNvSpPr/>
          <p:nvPr/>
        </p:nvSpPr>
        <p:spPr>
          <a:xfrm>
            <a:off x="8512629" y="2388637"/>
            <a:ext cx="2444621" cy="615820"/>
          </a:xfrm>
          <a:prstGeom prst="rect">
            <a:avLst/>
          </a:prstGeom>
          <a:solidFill>
            <a:srgbClr val="EC831A"/>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Suggested design</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049" y="3142211"/>
            <a:ext cx="5214158" cy="3574473"/>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02284" y="3142211"/>
            <a:ext cx="5851770" cy="3574473"/>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02803" y="3832168"/>
            <a:ext cx="2485881" cy="1856514"/>
          </a:xfrm>
          <a:prstGeom prst="rect">
            <a:avLst/>
          </a:prstGeom>
        </p:spPr>
      </p:pic>
    </p:spTree>
    <p:extLst>
      <p:ext uri="{BB962C8B-B14F-4D97-AF65-F5344CB8AC3E}">
        <p14:creationId xmlns:p14="http://schemas.microsoft.com/office/powerpoint/2010/main" val="2979966627"/>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gradFill flip="none" rotWithShape="1">
          <a:gsLst>
            <a:gs pos="15000">
              <a:schemeClr val="accent2">
                <a:lumMod val="89000"/>
              </a:schemeClr>
            </a:gs>
            <a:gs pos="19000">
              <a:schemeClr val="accent2">
                <a:lumMod val="89000"/>
              </a:schemeClr>
            </a:gs>
            <a:gs pos="50000">
              <a:schemeClr val="accent2">
                <a:lumMod val="69000"/>
              </a:schemeClr>
            </a:gs>
            <a:gs pos="95000">
              <a:schemeClr val="accent2">
                <a:lumMod val="70000"/>
              </a:schemeClr>
            </a:gs>
          </a:gsLst>
          <a:path path="circle">
            <a:fillToRect t="100000" r="100000"/>
          </a:path>
          <a:tileRect l="-100000" b="-100000"/>
        </a:gradFill>
        <a:effectLst/>
      </p:bgPr>
    </p:bg>
    <p:spTree>
      <p:nvGrpSpPr>
        <p:cNvPr id="1" name=""/>
        <p:cNvGrpSpPr/>
        <p:nvPr/>
      </p:nvGrpSpPr>
      <p:grpSpPr>
        <a:xfrm>
          <a:off x="0" y="0"/>
          <a:ext cx="0" cy="0"/>
          <a:chOff x="0" y="0"/>
          <a:chExt cx="0" cy="0"/>
        </a:xfrm>
      </p:grpSpPr>
      <p:sp>
        <p:nvSpPr>
          <p:cNvPr id="4" name="Content Placeholder 3"/>
          <p:cNvSpPr txBox="1">
            <a:spLocks noGrp="1"/>
          </p:cNvSpPr>
          <p:nvPr>
            <p:ph idx="1"/>
          </p:nvPr>
        </p:nvSpPr>
        <p:spPr>
          <a:xfrm>
            <a:off x="1007057" y="102636"/>
            <a:ext cx="3574273" cy="1679511"/>
          </a:xfrm>
          <a:prstGeom prst="rect">
            <a:avLst/>
          </a:prstGeom>
          <a:solidFill>
            <a:srgbClr val="EC831A"/>
          </a:solidFill>
          <a:ln w="12700" cap="flat" cmpd="sng" algn="ctr">
            <a:solidFill>
              <a:schemeClr val="accent2">
                <a:lumMod val="60000"/>
                <a:lumOff val="40000"/>
              </a:scheme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indent="0" algn="ctr">
              <a:buNone/>
            </a:pPr>
            <a:r>
              <a:rPr lang="bg-BG" sz="1600" dirty="0" smtClean="0"/>
              <a:t>* </a:t>
            </a:r>
            <a:r>
              <a:rPr lang="en-US" sz="1800" dirty="0"/>
              <a:t>The link to general terms leads to a page of totally unformatted text that would confuse users and businesses because of the poor location of important information.</a:t>
            </a:r>
            <a:endParaRPr lang="bg-BG" sz="1600" dirty="0" smtClean="0"/>
          </a:p>
        </p:txBody>
      </p:sp>
      <p:cxnSp>
        <p:nvCxnSpPr>
          <p:cNvPr id="5" name="Straight Arrow Connector 4"/>
          <p:cNvCxnSpPr/>
          <p:nvPr/>
        </p:nvCxnSpPr>
        <p:spPr>
          <a:xfrm>
            <a:off x="5765291" y="4339851"/>
            <a:ext cx="682446" cy="0"/>
          </a:xfrm>
          <a:prstGeom prst="straightConnector1">
            <a:avLst/>
          </a:prstGeom>
          <a:ln w="76200">
            <a:tailEnd type="triangle"/>
          </a:ln>
        </p:spPr>
        <p:style>
          <a:lnRef idx="3">
            <a:schemeClr val="dk1"/>
          </a:lnRef>
          <a:fillRef idx="0">
            <a:schemeClr val="dk1"/>
          </a:fillRef>
          <a:effectRef idx="2">
            <a:schemeClr val="dk1"/>
          </a:effectRef>
          <a:fontRef idx="minor">
            <a:schemeClr val="tx1"/>
          </a:fontRef>
        </p:style>
      </p:cxn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633" y="1898525"/>
            <a:ext cx="5426667" cy="4826472"/>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25728" y="1860114"/>
            <a:ext cx="5155523" cy="4864884"/>
          </a:xfrm>
          <a:prstGeom prst="rect">
            <a:avLst/>
          </a:prstGeom>
        </p:spPr>
      </p:pic>
      <p:sp>
        <p:nvSpPr>
          <p:cNvPr id="9" name="Content Placeholder 3"/>
          <p:cNvSpPr txBox="1">
            <a:spLocks/>
          </p:cNvSpPr>
          <p:nvPr/>
        </p:nvSpPr>
        <p:spPr>
          <a:xfrm>
            <a:off x="6987132" y="102635"/>
            <a:ext cx="3966158" cy="1679511"/>
          </a:xfrm>
          <a:prstGeom prst="rect">
            <a:avLst/>
          </a:prstGeom>
          <a:solidFill>
            <a:srgbClr val="EC831A"/>
          </a:solidFill>
          <a:ln w="12700" cap="flat" cmpd="sng" algn="ctr">
            <a:solidFill>
              <a:schemeClr val="accent2">
                <a:lumMod val="60000"/>
                <a:lumOff val="40000"/>
              </a:scheme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indent="0" algn="ctr">
              <a:buNone/>
            </a:pPr>
            <a:r>
              <a:rPr lang="en-US" sz="1600" dirty="0"/>
              <a:t>Proposal: </a:t>
            </a:r>
            <a:r>
              <a:rPr lang="en-US" sz="1600" dirty="0" smtClean="0"/>
              <a:t>Transform the whole page of unformatted text into  stylized sections with bigger text and better signifiers for the different columns, since the plain text implies to the user that the stakeholders of the site don’t really care whether the website is easy on the eye to their user base.</a:t>
            </a:r>
            <a:endParaRPr lang="bg-BG" sz="1600" dirty="0" smtClean="0"/>
          </a:p>
        </p:txBody>
      </p:sp>
    </p:spTree>
    <p:extLst>
      <p:ext uri="{BB962C8B-B14F-4D97-AF65-F5344CB8AC3E}">
        <p14:creationId xmlns:p14="http://schemas.microsoft.com/office/powerpoint/2010/main" val="378248869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gradFill flip="none" rotWithShape="1">
          <a:gsLst>
            <a:gs pos="15000">
              <a:schemeClr val="accent2">
                <a:lumMod val="89000"/>
              </a:schemeClr>
            </a:gs>
            <a:gs pos="19000">
              <a:schemeClr val="accent2">
                <a:lumMod val="89000"/>
              </a:schemeClr>
            </a:gs>
            <a:gs pos="50000">
              <a:schemeClr val="accent2">
                <a:lumMod val="69000"/>
              </a:schemeClr>
            </a:gs>
            <a:gs pos="95000">
              <a:schemeClr val="accent2">
                <a:lumMod val="70000"/>
              </a:schemeClr>
            </a:gs>
          </a:gsLst>
          <a:path path="circle">
            <a:fillToRect t="100000" r="100000"/>
          </a:path>
          <a:tileRect l="-100000" b="-100000"/>
        </a:gradFill>
        <a:effectLst/>
      </p:bgPr>
    </p:bg>
    <p:spTree>
      <p:nvGrpSpPr>
        <p:cNvPr id="1" name=""/>
        <p:cNvGrpSpPr/>
        <p:nvPr/>
      </p:nvGrpSpPr>
      <p:grpSpPr>
        <a:xfrm>
          <a:off x="0" y="0"/>
          <a:ext cx="0" cy="0"/>
          <a:chOff x="0" y="0"/>
          <a:chExt cx="0" cy="0"/>
        </a:xfrm>
      </p:grpSpPr>
      <p:sp>
        <p:nvSpPr>
          <p:cNvPr id="7" name="Content Placeholder 3"/>
          <p:cNvSpPr txBox="1">
            <a:spLocks/>
          </p:cNvSpPr>
          <p:nvPr/>
        </p:nvSpPr>
        <p:spPr>
          <a:xfrm>
            <a:off x="478267" y="716001"/>
            <a:ext cx="3620926" cy="2413713"/>
          </a:xfrm>
          <a:prstGeom prst="rect">
            <a:avLst/>
          </a:prstGeom>
          <a:solidFill>
            <a:srgbClr val="EC831A"/>
          </a:solidFill>
          <a:ln w="12700" cap="flat" cmpd="sng" algn="ctr">
            <a:solidFill>
              <a:schemeClr val="accent2">
                <a:lumMod val="60000"/>
                <a:lumOff val="40000"/>
              </a:scheme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indent="0" algn="ctr">
              <a:buNone/>
            </a:pPr>
            <a:r>
              <a:rPr lang="en-US" sz="1600" dirty="0"/>
              <a:t>At the bottom of this page there is a link to the privacy policy of the site, whose text is also unformatted and of a small size, this link would be better to move to the main page of the site, under the section "ZAPLATA Recommends "because it is a section of information to which a greater number of people are interested.</a:t>
            </a:r>
            <a:endParaRPr lang="bg-BG" sz="1600" dirty="0" smtClean="0"/>
          </a:p>
        </p:txBody>
      </p:sp>
      <p:cxnSp>
        <p:nvCxnSpPr>
          <p:cNvPr id="9" name="Straight Arrow Connector 8"/>
          <p:cNvCxnSpPr/>
          <p:nvPr/>
        </p:nvCxnSpPr>
        <p:spPr>
          <a:xfrm flipV="1">
            <a:off x="4099193" y="1795549"/>
            <a:ext cx="1171076" cy="10075"/>
          </a:xfrm>
          <a:prstGeom prst="straightConnector1">
            <a:avLst/>
          </a:prstGeom>
          <a:ln w="76200">
            <a:tailEnd type="triangle"/>
          </a:ln>
        </p:spPr>
        <p:style>
          <a:lnRef idx="3">
            <a:schemeClr val="dk1"/>
          </a:lnRef>
          <a:fillRef idx="0">
            <a:schemeClr val="dk1"/>
          </a:fillRef>
          <a:effectRef idx="2">
            <a:schemeClr val="dk1"/>
          </a:effectRef>
          <a:fontRef idx="minor">
            <a:schemeClr val="tx1"/>
          </a:fontRef>
        </p:style>
      </p:cxn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70269" y="1352692"/>
            <a:ext cx="6628571" cy="885714"/>
          </a:xfrm>
          <a:prstGeom prst="rect">
            <a:avLst/>
          </a:prstGeo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50631" y="3129714"/>
            <a:ext cx="7269603" cy="1410421"/>
          </a:xfrm>
          <a:prstGeom prst="rect">
            <a:avLst/>
          </a:prstGeom>
        </p:spPr>
      </p:pic>
      <p:cxnSp>
        <p:nvCxnSpPr>
          <p:cNvPr id="15" name="Straight Arrow Connector 14"/>
          <p:cNvCxnSpPr/>
          <p:nvPr/>
        </p:nvCxnSpPr>
        <p:spPr>
          <a:xfrm>
            <a:off x="7905404" y="2238406"/>
            <a:ext cx="0" cy="891308"/>
          </a:xfrm>
          <a:prstGeom prst="straightConnector1">
            <a:avLst/>
          </a:prstGeom>
          <a:ln w="76200">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551505799"/>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gradFill flip="none" rotWithShape="1">
          <a:gsLst>
            <a:gs pos="15000">
              <a:schemeClr val="accent2">
                <a:lumMod val="89000"/>
              </a:schemeClr>
            </a:gs>
            <a:gs pos="19000">
              <a:schemeClr val="accent2">
                <a:lumMod val="89000"/>
              </a:schemeClr>
            </a:gs>
            <a:gs pos="50000">
              <a:schemeClr val="accent2">
                <a:lumMod val="69000"/>
              </a:schemeClr>
            </a:gs>
            <a:gs pos="95000">
              <a:schemeClr val="accent2">
                <a:lumMod val="70000"/>
              </a:schemeClr>
            </a:gs>
          </a:gsLst>
          <a:path path="circle">
            <a:fillToRect t="100000" r="100000"/>
          </a:path>
          <a:tileRect l="-100000" b="-100000"/>
        </a:gradFill>
        <a:effectLst/>
      </p:bgPr>
    </p:bg>
    <p:spTree>
      <p:nvGrpSpPr>
        <p:cNvPr id="1" name=""/>
        <p:cNvGrpSpPr/>
        <p:nvPr/>
      </p:nvGrpSpPr>
      <p:grpSpPr>
        <a:xfrm>
          <a:off x="0" y="0"/>
          <a:ext cx="0" cy="0"/>
          <a:chOff x="0" y="0"/>
          <a:chExt cx="0" cy="0"/>
        </a:xfrm>
      </p:grpSpPr>
      <p:sp>
        <p:nvSpPr>
          <p:cNvPr id="2" name="Rectangle 1"/>
          <p:cNvSpPr/>
          <p:nvPr/>
        </p:nvSpPr>
        <p:spPr>
          <a:xfrm>
            <a:off x="4411532" y="74644"/>
            <a:ext cx="2537927" cy="830425"/>
          </a:xfrm>
          <a:prstGeom prst="rect">
            <a:avLst/>
          </a:prstGeom>
          <a:solidFill>
            <a:srgbClr val="EC831A"/>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bg-BG" dirty="0" smtClean="0"/>
              <a:t>* </a:t>
            </a:r>
            <a:r>
              <a:rPr lang="en-US" dirty="0" smtClean="0"/>
              <a:t>In profile settings</a:t>
            </a:r>
            <a:endParaRPr lang="bg-BG" dirty="0"/>
          </a:p>
        </p:txBody>
      </p:sp>
      <p:sp>
        <p:nvSpPr>
          <p:cNvPr id="4" name="Content Placeholder 3"/>
          <p:cNvSpPr txBox="1">
            <a:spLocks noGrp="1"/>
          </p:cNvSpPr>
          <p:nvPr>
            <p:ph idx="1"/>
          </p:nvPr>
        </p:nvSpPr>
        <p:spPr>
          <a:xfrm>
            <a:off x="3447984" y="970383"/>
            <a:ext cx="4465022" cy="1129005"/>
          </a:xfrm>
          <a:prstGeom prst="rect">
            <a:avLst/>
          </a:prstGeom>
          <a:solidFill>
            <a:srgbClr val="EC831A"/>
          </a:solidFill>
          <a:ln w="12700" cap="flat" cmpd="sng" algn="ctr">
            <a:solidFill>
              <a:schemeClr val="accent2">
                <a:lumMod val="60000"/>
                <a:lumOff val="40000"/>
              </a:scheme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indent="0" algn="ctr">
              <a:buNone/>
            </a:pPr>
            <a:r>
              <a:rPr lang="en-US" sz="1600" dirty="0"/>
              <a:t>Need more languages to create a CV in jobs.bg - CV can be written in 12 languages, while in zaplata.bg only two - Bulgarian and English.</a:t>
            </a:r>
            <a:endParaRPr lang="bg-BG" sz="1600" dirty="0" smtClean="0"/>
          </a:p>
        </p:txBody>
      </p:sp>
      <p:cxnSp>
        <p:nvCxnSpPr>
          <p:cNvPr id="5" name="Straight Arrow Connector 4"/>
          <p:cNvCxnSpPr/>
          <p:nvPr/>
        </p:nvCxnSpPr>
        <p:spPr>
          <a:xfrm>
            <a:off x="5339273" y="4750398"/>
            <a:ext cx="682446" cy="0"/>
          </a:xfrm>
          <a:prstGeom prst="straightConnector1">
            <a:avLst/>
          </a:prstGeom>
          <a:ln w="76200">
            <a:tailEnd type="triangle"/>
          </a:ln>
        </p:spPr>
        <p:style>
          <a:lnRef idx="3">
            <a:schemeClr val="dk1"/>
          </a:lnRef>
          <a:fillRef idx="0">
            <a:schemeClr val="dk1"/>
          </a:fillRef>
          <a:effectRef idx="2">
            <a:schemeClr val="dk1"/>
          </a:effectRef>
          <a:fontRef idx="minor">
            <a:schemeClr val="tx1"/>
          </a:fontRef>
        </p:style>
      </p:cxnSp>
      <p:cxnSp>
        <p:nvCxnSpPr>
          <p:cNvPr id="7" name="Straight Arrow Connector 6"/>
          <p:cNvCxnSpPr/>
          <p:nvPr/>
        </p:nvCxnSpPr>
        <p:spPr>
          <a:xfrm flipH="1">
            <a:off x="5050072" y="4324301"/>
            <a:ext cx="630424" cy="5104"/>
          </a:xfrm>
          <a:prstGeom prst="straightConnector1">
            <a:avLst/>
          </a:prstGeom>
          <a:ln w="76200">
            <a:tailEnd type="triangle"/>
          </a:ln>
        </p:spPr>
        <p:style>
          <a:lnRef idx="3">
            <a:schemeClr val="dk1"/>
          </a:lnRef>
          <a:fillRef idx="0">
            <a:schemeClr val="dk1"/>
          </a:fillRef>
          <a:effectRef idx="2">
            <a:schemeClr val="dk1"/>
          </a:effectRef>
          <a:fontRef idx="minor">
            <a:schemeClr val="tx1"/>
          </a:fontRef>
        </p:style>
      </p:cxn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6424" y="2164702"/>
            <a:ext cx="4628916" cy="4608205"/>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05652" y="2164702"/>
            <a:ext cx="5307692" cy="4608205"/>
          </a:xfrm>
          <a:prstGeom prst="rect">
            <a:avLst/>
          </a:prstGeom>
        </p:spPr>
      </p:pic>
    </p:spTree>
    <p:extLst>
      <p:ext uri="{BB962C8B-B14F-4D97-AF65-F5344CB8AC3E}">
        <p14:creationId xmlns:p14="http://schemas.microsoft.com/office/powerpoint/2010/main" val="112762185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gradFill flip="none" rotWithShape="1">
          <a:gsLst>
            <a:gs pos="15000">
              <a:schemeClr val="accent2">
                <a:lumMod val="89000"/>
              </a:schemeClr>
            </a:gs>
            <a:gs pos="19000">
              <a:schemeClr val="accent2">
                <a:lumMod val="89000"/>
              </a:schemeClr>
            </a:gs>
            <a:gs pos="50000">
              <a:schemeClr val="accent2">
                <a:lumMod val="69000"/>
              </a:schemeClr>
            </a:gs>
            <a:gs pos="95000">
              <a:schemeClr val="accent2">
                <a:lumMod val="70000"/>
              </a:schemeClr>
            </a:gs>
          </a:gsLst>
          <a:path path="circle">
            <a:fillToRect t="100000" r="100000"/>
          </a:path>
          <a:tileRect l="-100000" b="-100000"/>
        </a:gradFill>
        <a:effectLst/>
      </p:bgPr>
    </p:bg>
    <p:spTree>
      <p:nvGrpSpPr>
        <p:cNvPr id="1" name=""/>
        <p:cNvGrpSpPr/>
        <p:nvPr/>
      </p:nvGrpSpPr>
      <p:grpSpPr>
        <a:xfrm>
          <a:off x="0" y="0"/>
          <a:ext cx="0" cy="0"/>
          <a:chOff x="0" y="0"/>
          <a:chExt cx="0" cy="0"/>
        </a:xfrm>
      </p:grpSpPr>
      <p:sp>
        <p:nvSpPr>
          <p:cNvPr id="4" name="Content Placeholder 3"/>
          <p:cNvSpPr>
            <a:spLocks noGrp="1"/>
          </p:cNvSpPr>
          <p:nvPr>
            <p:ph idx="1"/>
          </p:nvPr>
        </p:nvSpPr>
        <p:spPr>
          <a:xfrm>
            <a:off x="540527" y="354369"/>
            <a:ext cx="2622551" cy="802627"/>
          </a:xfrm>
          <a:prstGeom prst="rect">
            <a:avLst/>
          </a:prstGeom>
          <a:solidFill>
            <a:srgbClr val="EC831A"/>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lnSpcReduction="10000"/>
          </a:bodyPr>
          <a:lstStyle/>
          <a:p>
            <a:pPr marL="0" indent="0" algn="ctr">
              <a:buNone/>
            </a:pPr>
            <a:r>
              <a:rPr lang="bg-BG" dirty="0" smtClean="0"/>
              <a:t>* </a:t>
            </a:r>
            <a:r>
              <a:rPr lang="en-US" sz="2400" dirty="0" smtClean="0"/>
              <a:t>The search engine </a:t>
            </a:r>
            <a:endParaRPr lang="bg-BG" sz="2400" dirty="0"/>
          </a:p>
        </p:txBody>
      </p:sp>
      <p:sp>
        <p:nvSpPr>
          <p:cNvPr id="2" name="Rectangle 1"/>
          <p:cNvSpPr/>
          <p:nvPr/>
        </p:nvSpPr>
        <p:spPr>
          <a:xfrm>
            <a:off x="125639" y="1156996"/>
            <a:ext cx="3452326" cy="1856792"/>
          </a:xfrm>
          <a:prstGeom prst="rect">
            <a:avLst/>
          </a:prstGeom>
          <a:solidFill>
            <a:srgbClr val="EC831A"/>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The search engine is </a:t>
            </a:r>
            <a:r>
              <a:rPr lang="en-US" sz="1400" dirty="0" err="1"/>
              <a:t>neoptimized</a:t>
            </a:r>
            <a:r>
              <a:rPr lang="en-US" sz="1400" dirty="0"/>
              <a:t>, showing more results than it should even with applied filters. </a:t>
            </a:r>
            <a:r>
              <a:rPr lang="en-US" sz="1400" dirty="0" smtClean="0"/>
              <a:t/>
            </a:r>
            <a:br>
              <a:rPr lang="en-US" sz="1400" dirty="0" smtClean="0"/>
            </a:br>
            <a:r>
              <a:rPr lang="en-US" sz="1400" dirty="0" smtClean="0"/>
              <a:t>There </a:t>
            </a:r>
            <a:r>
              <a:rPr lang="en-US" sz="1400" dirty="0"/>
              <a:t>is no advanced search function similar to that at really.com, which offers additional words to the original written.</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51646" y="130630"/>
            <a:ext cx="4838394" cy="3153746"/>
          </a:xfrm>
          <a:prstGeom prst="rect">
            <a:avLst/>
          </a:prstGeom>
        </p:spPr>
      </p:pic>
      <p:cxnSp>
        <p:nvCxnSpPr>
          <p:cNvPr id="6" name="Straight Arrow Connector 5"/>
          <p:cNvCxnSpPr/>
          <p:nvPr/>
        </p:nvCxnSpPr>
        <p:spPr>
          <a:xfrm>
            <a:off x="8630817" y="3391238"/>
            <a:ext cx="2211" cy="597160"/>
          </a:xfrm>
          <a:prstGeom prst="straightConnector1">
            <a:avLst/>
          </a:prstGeom>
          <a:ln w="76200">
            <a:tailEnd type="triangle"/>
          </a:ln>
        </p:spPr>
        <p:style>
          <a:lnRef idx="3">
            <a:schemeClr val="dk1"/>
          </a:lnRef>
          <a:fillRef idx="0">
            <a:schemeClr val="dk1"/>
          </a:fillRef>
          <a:effectRef idx="2">
            <a:schemeClr val="dk1"/>
          </a:effectRef>
          <a:fontRef idx="minor">
            <a:schemeClr val="tx1"/>
          </a:fontRef>
        </p:style>
      </p:cxnSp>
      <p:cxnSp>
        <p:nvCxnSpPr>
          <p:cNvPr id="8" name="Straight Arrow Connector 7"/>
          <p:cNvCxnSpPr/>
          <p:nvPr/>
        </p:nvCxnSpPr>
        <p:spPr>
          <a:xfrm flipV="1">
            <a:off x="8982810" y="3391238"/>
            <a:ext cx="0" cy="573394"/>
          </a:xfrm>
          <a:prstGeom prst="straightConnector1">
            <a:avLst/>
          </a:prstGeom>
          <a:ln w="76200">
            <a:tailEnd type="triangle"/>
          </a:ln>
        </p:spPr>
        <p:style>
          <a:lnRef idx="3">
            <a:schemeClr val="dk1"/>
          </a:lnRef>
          <a:fillRef idx="0">
            <a:schemeClr val="dk1"/>
          </a:fillRef>
          <a:effectRef idx="2">
            <a:schemeClr val="dk1"/>
          </a:effectRef>
          <a:fontRef idx="minor">
            <a:schemeClr val="tx1"/>
          </a:fontRef>
        </p:style>
      </p:cxn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10335" y="3988398"/>
            <a:ext cx="6064541" cy="2814702"/>
          </a:xfrm>
          <a:prstGeom prst="rect">
            <a:avLst/>
          </a:prstGeom>
        </p:spPr>
      </p:pic>
      <p:sp>
        <p:nvSpPr>
          <p:cNvPr id="13" name="Rectangle 12"/>
          <p:cNvSpPr/>
          <p:nvPr/>
        </p:nvSpPr>
        <p:spPr>
          <a:xfrm>
            <a:off x="125639" y="4276531"/>
            <a:ext cx="3452326" cy="1856792"/>
          </a:xfrm>
          <a:prstGeom prst="rect">
            <a:avLst/>
          </a:prstGeom>
          <a:solidFill>
            <a:srgbClr val="EC831A"/>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While the search engine at zaplata.bg offers results that are already sought by the user, the really.com search engine offers additional words from its own system, based on google.com.</a:t>
            </a:r>
            <a:endParaRPr lang="bg-BG" sz="1400" dirty="0"/>
          </a:p>
        </p:txBody>
      </p:sp>
    </p:spTree>
    <p:extLst>
      <p:ext uri="{BB962C8B-B14F-4D97-AF65-F5344CB8AC3E}">
        <p14:creationId xmlns:p14="http://schemas.microsoft.com/office/powerpoint/2010/main" val="411941676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gradFill flip="none" rotWithShape="1">
          <a:gsLst>
            <a:gs pos="15000">
              <a:schemeClr val="accent2">
                <a:lumMod val="89000"/>
              </a:schemeClr>
            </a:gs>
            <a:gs pos="19000">
              <a:schemeClr val="accent2">
                <a:lumMod val="89000"/>
              </a:schemeClr>
            </a:gs>
            <a:gs pos="50000">
              <a:schemeClr val="accent2">
                <a:lumMod val="69000"/>
              </a:schemeClr>
            </a:gs>
            <a:gs pos="95000">
              <a:schemeClr val="accent2">
                <a:lumMod val="70000"/>
              </a:schemeClr>
            </a:gs>
          </a:gsLst>
          <a:path path="circle">
            <a:fillToRect t="100000" r="100000"/>
          </a:path>
          <a:tileRect l="-100000" b="-100000"/>
        </a:gradFill>
        <a:effectLst/>
      </p:bgPr>
    </p:bg>
    <p:spTree>
      <p:nvGrpSpPr>
        <p:cNvPr id="1" name=""/>
        <p:cNvGrpSpPr/>
        <p:nvPr/>
      </p:nvGrpSpPr>
      <p:grpSpPr>
        <a:xfrm>
          <a:off x="0" y="0"/>
          <a:ext cx="0" cy="0"/>
          <a:chOff x="0" y="0"/>
          <a:chExt cx="0" cy="0"/>
        </a:xfrm>
      </p:grpSpPr>
      <p:sp>
        <p:nvSpPr>
          <p:cNvPr id="4" name="Content Placeholder 3"/>
          <p:cNvSpPr>
            <a:spLocks noGrp="1"/>
          </p:cNvSpPr>
          <p:nvPr>
            <p:ph idx="1"/>
          </p:nvPr>
        </p:nvSpPr>
        <p:spPr>
          <a:xfrm>
            <a:off x="390588" y="354369"/>
            <a:ext cx="3187378" cy="998570"/>
          </a:xfrm>
          <a:prstGeom prst="rect">
            <a:avLst/>
          </a:prstGeom>
          <a:solidFill>
            <a:srgbClr val="EC831A"/>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t>The search results page</a:t>
            </a:r>
          </a:p>
          <a:p>
            <a:pPr marL="0" indent="0" algn="ctr">
              <a:buNone/>
            </a:pPr>
            <a:endParaRPr lang="bg-BG" sz="2000" dirty="0"/>
          </a:p>
        </p:txBody>
      </p:sp>
      <p:sp>
        <p:nvSpPr>
          <p:cNvPr id="2" name="Rectangle 1"/>
          <p:cNvSpPr/>
          <p:nvPr/>
        </p:nvSpPr>
        <p:spPr>
          <a:xfrm>
            <a:off x="127485" y="1623527"/>
            <a:ext cx="3713584" cy="2743200"/>
          </a:xfrm>
          <a:prstGeom prst="rect">
            <a:avLst/>
          </a:prstGeom>
          <a:solidFill>
            <a:srgbClr val="EC831A"/>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In the section providing </a:t>
            </a:r>
            <a:r>
              <a:rPr lang="en-US" sz="1600" dirty="0" smtClean="0"/>
              <a:t>information about the job ad, </a:t>
            </a:r>
            <a:r>
              <a:rPr lang="en-US" sz="1600" dirty="0"/>
              <a:t>the text and icons are </a:t>
            </a:r>
            <a:r>
              <a:rPr lang="en-US" sz="1600" dirty="0" smtClean="0"/>
              <a:t>too small and are hard to read, the reading of such small text starts to hurt </a:t>
            </a:r>
            <a:r>
              <a:rPr lang="en-US" sz="1600" dirty="0"/>
              <a:t>the eyes after a while, and </a:t>
            </a:r>
            <a:r>
              <a:rPr lang="en-US" sz="1600" dirty="0" smtClean="0"/>
              <a:t>creates a feeling </a:t>
            </a:r>
            <a:r>
              <a:rPr lang="en-US" sz="1600" dirty="0"/>
              <a:t>of </a:t>
            </a:r>
            <a:r>
              <a:rPr lang="en-US" sz="1600" dirty="0" smtClean="0"/>
              <a:t>frustration. </a:t>
            </a:r>
            <a:br>
              <a:rPr lang="en-US" sz="1600" dirty="0" smtClean="0"/>
            </a:br>
            <a:r>
              <a:rPr lang="en-US" sz="1600" dirty="0" smtClean="0"/>
              <a:t/>
            </a:r>
            <a:br>
              <a:rPr lang="en-US" sz="1600" dirty="0" smtClean="0"/>
            </a:br>
            <a:r>
              <a:rPr lang="en-US" sz="1600" dirty="0" smtClean="0"/>
              <a:t>Proposal</a:t>
            </a:r>
            <a:r>
              <a:rPr lang="en-US" sz="1600" dirty="0"/>
              <a:t>: This entire column </a:t>
            </a:r>
            <a:r>
              <a:rPr lang="en-US" sz="1600" dirty="0" smtClean="0"/>
              <a:t>of </a:t>
            </a:r>
            <a:r>
              <a:rPr lang="en-US" sz="1600" dirty="0"/>
              <a:t>information </a:t>
            </a:r>
            <a:r>
              <a:rPr lang="en-US" sz="1600" dirty="0" smtClean="0"/>
              <a:t>should be  </a:t>
            </a:r>
            <a:r>
              <a:rPr lang="en-US" sz="1600" dirty="0"/>
              <a:t>twice as big </a:t>
            </a:r>
            <a:r>
              <a:rPr lang="en-US" sz="1600" dirty="0" smtClean="0"/>
              <a:t>to </a:t>
            </a:r>
            <a:r>
              <a:rPr lang="en-US" sz="1600" dirty="0"/>
              <a:t>make the text easy to read .</a:t>
            </a:r>
            <a:endParaRPr lang="bg-BG" sz="16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33012" y="172866"/>
            <a:ext cx="5831476" cy="5644521"/>
          </a:xfrm>
          <a:prstGeom prst="rect">
            <a:avLst/>
          </a:prstGeom>
        </p:spPr>
      </p:pic>
    </p:spTree>
    <p:extLst>
      <p:ext uri="{BB962C8B-B14F-4D97-AF65-F5344CB8AC3E}">
        <p14:creationId xmlns:p14="http://schemas.microsoft.com/office/powerpoint/2010/main" val="1002635057"/>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gradFill flip="none" rotWithShape="1">
          <a:gsLst>
            <a:gs pos="15000">
              <a:schemeClr val="accent2">
                <a:lumMod val="89000"/>
              </a:schemeClr>
            </a:gs>
            <a:gs pos="19000">
              <a:schemeClr val="accent2">
                <a:lumMod val="89000"/>
              </a:schemeClr>
            </a:gs>
            <a:gs pos="50000">
              <a:schemeClr val="accent2">
                <a:lumMod val="69000"/>
              </a:schemeClr>
            </a:gs>
            <a:gs pos="95000">
              <a:schemeClr val="accent2">
                <a:lumMod val="70000"/>
              </a:schemeClr>
            </a:gs>
          </a:gsLst>
          <a:path path="circle">
            <a:fillToRect t="100000" r="100000"/>
          </a:path>
          <a:tileRect l="-100000" b="-100000"/>
        </a:gradFill>
        <a:effectLst/>
      </p:bgPr>
    </p:bg>
    <p:spTree>
      <p:nvGrpSpPr>
        <p:cNvPr id="1" name=""/>
        <p:cNvGrpSpPr/>
        <p:nvPr/>
      </p:nvGrpSpPr>
      <p:grpSpPr>
        <a:xfrm>
          <a:off x="0" y="0"/>
          <a:ext cx="0" cy="0"/>
          <a:chOff x="0" y="0"/>
          <a:chExt cx="0" cy="0"/>
        </a:xfrm>
      </p:grpSpPr>
      <p:sp>
        <p:nvSpPr>
          <p:cNvPr id="4" name="Content Placeholder 3"/>
          <p:cNvSpPr>
            <a:spLocks noGrp="1"/>
          </p:cNvSpPr>
          <p:nvPr>
            <p:ph idx="1"/>
          </p:nvPr>
        </p:nvSpPr>
        <p:spPr>
          <a:xfrm>
            <a:off x="390588" y="354369"/>
            <a:ext cx="3187378" cy="998570"/>
          </a:xfrm>
          <a:prstGeom prst="rect">
            <a:avLst/>
          </a:prstGeom>
          <a:solidFill>
            <a:srgbClr val="EC831A"/>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bg-BG" dirty="0" smtClean="0"/>
              <a:t>* </a:t>
            </a:r>
            <a:r>
              <a:rPr lang="en-US" sz="2000" dirty="0" smtClean="0"/>
              <a:t>In the mobile app of zaplata.bg </a:t>
            </a:r>
            <a:endParaRPr lang="bg-BG" sz="2000" dirty="0"/>
          </a:p>
        </p:txBody>
      </p:sp>
      <p:sp>
        <p:nvSpPr>
          <p:cNvPr id="2" name="Rectangle 1"/>
          <p:cNvSpPr/>
          <p:nvPr/>
        </p:nvSpPr>
        <p:spPr>
          <a:xfrm>
            <a:off x="127485" y="1623527"/>
            <a:ext cx="3713584" cy="4851918"/>
          </a:xfrm>
          <a:prstGeom prst="rect">
            <a:avLst/>
          </a:prstGeom>
          <a:solidFill>
            <a:srgbClr val="EC831A"/>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According to the statistics provided by pro.similarweb.com, over 1/3 of the users of the site are using the mobile application (32.39%), with 29/95 people voting on the Android app site, and 2 stars 4 / 95. Total installations - 10,000 - </a:t>
            </a:r>
            <a:r>
              <a:rPr lang="en-US" sz="1400" dirty="0" smtClean="0"/>
              <a:t>50,000</a:t>
            </a:r>
            <a:br>
              <a:rPr lang="en-US" sz="1400" dirty="0" smtClean="0"/>
            </a:br>
            <a:r>
              <a:rPr lang="en-US" sz="1400" dirty="0" smtClean="0"/>
              <a:t>. </a:t>
            </a:r>
            <a:br>
              <a:rPr lang="en-US" sz="1400" dirty="0" smtClean="0"/>
            </a:br>
            <a:r>
              <a:rPr lang="en-US" sz="1400" dirty="0" smtClean="0"/>
              <a:t>There </a:t>
            </a:r>
            <a:r>
              <a:rPr lang="en-US" sz="1400" dirty="0"/>
              <a:t>are complaints related to: </a:t>
            </a:r>
            <a:r>
              <a:rPr lang="en-US" sz="1400" dirty="0" smtClean="0"/>
              <a:t/>
            </a:r>
            <a:br>
              <a:rPr lang="en-US" sz="1400" dirty="0" smtClean="0"/>
            </a:br>
            <a:r>
              <a:rPr lang="en-US" sz="1400" dirty="0" smtClean="0"/>
              <a:t/>
            </a:r>
            <a:br>
              <a:rPr lang="en-US" sz="1400" dirty="0" smtClean="0"/>
            </a:br>
            <a:r>
              <a:rPr lang="en-US" sz="1400" dirty="0" smtClean="0"/>
              <a:t>Slow </a:t>
            </a:r>
            <a:r>
              <a:rPr lang="en-US" sz="1400" dirty="0"/>
              <a:t>or complete absence of page loads when searching for ads</a:t>
            </a:r>
            <a:r>
              <a:rPr lang="en-US" sz="1400" dirty="0" smtClean="0"/>
              <a:t>.</a:t>
            </a:r>
            <a:br>
              <a:rPr lang="en-US" sz="1400" dirty="0" smtClean="0"/>
            </a:br>
            <a:r>
              <a:rPr lang="bg-BG" sz="1400" dirty="0"/>
              <a:t/>
            </a:r>
            <a:br>
              <a:rPr lang="bg-BG" sz="1400" dirty="0"/>
            </a:br>
            <a:r>
              <a:rPr lang="bg-BG" sz="1400" dirty="0">
                <a:latin typeface="Trebuchet MS" panose="020B0603020202020204" pitchFamily="34" charset="0"/>
              </a:rPr>
              <a:t>●</a:t>
            </a:r>
            <a:r>
              <a:rPr lang="bg-BG" sz="1400" dirty="0" smtClean="0"/>
              <a:t> </a:t>
            </a:r>
            <a:r>
              <a:rPr lang="en-US" sz="1400" dirty="0"/>
              <a:t>The application's lack of follow-up to where the user has gone into the search in the list of ads, when opening an ad and returning to the list of ads, the application returns users to the top of the page rather than where they last arrived before clicking on an ad .</a:t>
            </a:r>
          </a:p>
          <a:p>
            <a:pPr algn="ctr"/>
            <a:r>
              <a:rPr lang="en-US" sz="1400" dirty="0" smtClean="0">
                <a:latin typeface="Trebuchet MS" panose="020B0603020202020204" pitchFamily="34" charset="0"/>
              </a:rPr>
              <a:t/>
            </a:r>
            <a:br>
              <a:rPr lang="en-US" sz="1400" dirty="0" smtClean="0">
                <a:latin typeface="Trebuchet MS" panose="020B0603020202020204" pitchFamily="34" charset="0"/>
              </a:rPr>
            </a:br>
            <a:r>
              <a:rPr lang="bg-BG" sz="1400" dirty="0" smtClean="0">
                <a:latin typeface="Trebuchet MS" panose="020B0603020202020204" pitchFamily="34" charset="0"/>
              </a:rPr>
              <a:t>● </a:t>
            </a:r>
            <a:r>
              <a:rPr lang="en-US" sz="1200" dirty="0">
                <a:latin typeface="Trebuchet MS" panose="020B0603020202020204" pitchFamily="34" charset="0"/>
              </a:rPr>
              <a:t>Lack of active support for the app - According to the Android site, the app was released on October 15, 2015 and its current version is 1.0.</a:t>
            </a:r>
            <a:endParaRPr lang="bg-BG" sz="1200" dirty="0"/>
          </a:p>
        </p:txBody>
      </p:sp>
      <p:sp>
        <p:nvSpPr>
          <p:cNvPr id="7" name="Content Placeholder 3"/>
          <p:cNvSpPr txBox="1">
            <a:spLocks/>
          </p:cNvSpPr>
          <p:nvPr/>
        </p:nvSpPr>
        <p:spPr>
          <a:xfrm>
            <a:off x="6661155" y="354369"/>
            <a:ext cx="3187378" cy="998570"/>
          </a:xfrm>
          <a:prstGeom prst="rect">
            <a:avLst/>
          </a:prstGeom>
          <a:solidFill>
            <a:srgbClr val="EC831A"/>
          </a:solidFill>
          <a:ln w="12700" cap="flat" cmpd="sng" algn="ctr">
            <a:solidFill>
              <a:schemeClr val="accent2">
                <a:lumMod val="60000"/>
                <a:lumOff val="40000"/>
              </a:scheme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indent="0" algn="ctr">
              <a:buFont typeface="Arial" panose="020B0604020202020204" pitchFamily="34" charset="0"/>
              <a:buNone/>
            </a:pPr>
            <a:r>
              <a:rPr lang="bg-BG" dirty="0" smtClean="0"/>
              <a:t>* </a:t>
            </a:r>
            <a:r>
              <a:rPr lang="en-US" sz="2000" dirty="0" smtClean="0"/>
              <a:t>In the mobile app of jobs.bg </a:t>
            </a:r>
            <a:endParaRPr lang="bg-BG" sz="2000" dirty="0"/>
          </a:p>
        </p:txBody>
      </p:sp>
      <p:sp>
        <p:nvSpPr>
          <p:cNvPr id="8" name="Rectangle 7"/>
          <p:cNvSpPr/>
          <p:nvPr/>
        </p:nvSpPr>
        <p:spPr>
          <a:xfrm>
            <a:off x="6531056" y="1623527"/>
            <a:ext cx="3713584" cy="4087317"/>
          </a:xfrm>
          <a:prstGeom prst="rect">
            <a:avLst/>
          </a:prstGeom>
          <a:solidFill>
            <a:srgbClr val="EC831A"/>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The mobile application of jobs.bg has been downloaded between 100,000-500,000 times as 109/1472 of the voters have given 1 star and 1,603 / 1472 have given the 5 star rating of the device to the android site. </a:t>
            </a:r>
            <a:r>
              <a:rPr lang="en-US" sz="1400" dirty="0" smtClean="0"/>
              <a:t/>
            </a:r>
            <a:br>
              <a:rPr lang="en-US" sz="1400" dirty="0" smtClean="0"/>
            </a:br>
            <a:r>
              <a:rPr lang="en-US" sz="1400" dirty="0" smtClean="0"/>
              <a:t/>
            </a:r>
            <a:br>
              <a:rPr lang="en-US" sz="1400" dirty="0" smtClean="0"/>
            </a:br>
            <a:r>
              <a:rPr lang="en-US" sz="1400" dirty="0" smtClean="0"/>
              <a:t>● </a:t>
            </a:r>
            <a:r>
              <a:rPr lang="en-US" sz="1400" dirty="0"/>
              <a:t>Extremely slow loading of pages when searching for </a:t>
            </a:r>
            <a:r>
              <a:rPr lang="en-US" sz="1400" dirty="0" smtClean="0"/>
              <a:t>ads</a:t>
            </a:r>
            <a:br>
              <a:rPr lang="en-US" sz="1400" dirty="0" smtClean="0"/>
            </a:br>
            <a:r>
              <a:rPr lang="en-US" sz="1400" dirty="0" smtClean="0"/>
              <a:t/>
            </a:r>
            <a:br>
              <a:rPr lang="en-US" sz="1400" dirty="0" smtClean="0"/>
            </a:br>
            <a:r>
              <a:rPr lang="en-US" sz="1400" dirty="0" smtClean="0"/>
              <a:t>● </a:t>
            </a:r>
            <a:r>
              <a:rPr lang="en-US" sz="1400" dirty="0"/>
              <a:t>Bored automatic return to the main page of the site after an ad review </a:t>
            </a:r>
            <a:r>
              <a:rPr lang="en-US" sz="1400" dirty="0" smtClean="0"/>
              <a:t/>
            </a:r>
            <a:br>
              <a:rPr lang="en-US" sz="1400" dirty="0" smtClean="0"/>
            </a:br>
            <a:r>
              <a:rPr lang="en-US" sz="1400" dirty="0" smtClean="0"/>
              <a:t/>
            </a:r>
            <a:br>
              <a:rPr lang="en-US" sz="1400" dirty="0" smtClean="0"/>
            </a:br>
            <a:r>
              <a:rPr lang="en-US" sz="1400" dirty="0" smtClean="0"/>
              <a:t>● </a:t>
            </a:r>
            <a:r>
              <a:rPr lang="en-US" sz="1400" dirty="0"/>
              <a:t>Misalignment of search results with the same filters on a computer and phone. </a:t>
            </a:r>
            <a:r>
              <a:rPr lang="en-US" sz="1400" dirty="0" smtClean="0"/>
              <a:t/>
            </a:r>
            <a:br>
              <a:rPr lang="en-US" sz="1400" dirty="0" smtClean="0"/>
            </a:br>
            <a:r>
              <a:rPr lang="en-US" sz="1400" dirty="0" smtClean="0"/>
              <a:t/>
            </a:r>
            <a:br>
              <a:rPr lang="en-US" sz="1400" dirty="0" smtClean="0"/>
            </a:br>
            <a:r>
              <a:rPr lang="en-US" sz="1400" dirty="0"/>
              <a:t>● </a:t>
            </a:r>
            <a:r>
              <a:rPr lang="en-US" sz="1400" dirty="0" smtClean="0"/>
              <a:t>Unlike </a:t>
            </a:r>
            <a:r>
              <a:rPr lang="en-US" sz="1400" dirty="0"/>
              <a:t>zaplata.bg, jobs.bg actively supports their mobile version with frequent new releases, correcting Old problems.</a:t>
            </a:r>
            <a:endParaRPr lang="bg-BG" sz="1200" b="1" dirty="0"/>
          </a:p>
        </p:txBody>
      </p:sp>
    </p:spTree>
    <p:extLst>
      <p:ext uri="{BB962C8B-B14F-4D97-AF65-F5344CB8AC3E}">
        <p14:creationId xmlns:p14="http://schemas.microsoft.com/office/powerpoint/2010/main" val="80824001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gradFill flip="none" rotWithShape="1">
          <a:gsLst>
            <a:gs pos="15000">
              <a:schemeClr val="accent2">
                <a:lumMod val="89000"/>
              </a:schemeClr>
            </a:gs>
            <a:gs pos="19000">
              <a:schemeClr val="accent2">
                <a:lumMod val="89000"/>
              </a:schemeClr>
            </a:gs>
            <a:gs pos="50000">
              <a:schemeClr val="accent2">
                <a:lumMod val="69000"/>
              </a:schemeClr>
            </a:gs>
            <a:gs pos="95000">
              <a:schemeClr val="accent2">
                <a:lumMod val="70000"/>
              </a:schemeClr>
            </a:gs>
          </a:gsLst>
          <a:path path="circle">
            <a:fillToRect t="100000" r="100000"/>
          </a:path>
          <a:tileRect l="-100000" b="-100000"/>
        </a:gradFill>
        <a:effectLst/>
      </p:bgPr>
    </p:bg>
    <p:spTree>
      <p:nvGrpSpPr>
        <p:cNvPr id="1" name=""/>
        <p:cNvGrpSpPr/>
        <p:nvPr/>
      </p:nvGrpSpPr>
      <p:grpSpPr>
        <a:xfrm>
          <a:off x="0" y="0"/>
          <a:ext cx="0" cy="0"/>
          <a:chOff x="0" y="0"/>
          <a:chExt cx="0" cy="0"/>
        </a:xfrm>
      </p:grpSpPr>
      <p:sp>
        <p:nvSpPr>
          <p:cNvPr id="4" name="Content Placeholder 3"/>
          <p:cNvSpPr>
            <a:spLocks noGrp="1"/>
          </p:cNvSpPr>
          <p:nvPr>
            <p:ph idx="1"/>
          </p:nvPr>
        </p:nvSpPr>
        <p:spPr>
          <a:xfrm>
            <a:off x="390588" y="354369"/>
            <a:ext cx="3187378" cy="998570"/>
          </a:xfrm>
          <a:prstGeom prst="rect">
            <a:avLst/>
          </a:prstGeom>
          <a:solidFill>
            <a:srgbClr val="EC831A"/>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bg-BG" dirty="0" smtClean="0"/>
              <a:t>* </a:t>
            </a:r>
            <a:r>
              <a:rPr lang="en-US" sz="2000" dirty="0" smtClean="0"/>
              <a:t>In a technical aspect</a:t>
            </a:r>
            <a:endParaRPr lang="bg-BG" sz="2000" dirty="0"/>
          </a:p>
        </p:txBody>
      </p:sp>
      <p:sp>
        <p:nvSpPr>
          <p:cNvPr id="2" name="Rectangle 1"/>
          <p:cNvSpPr/>
          <p:nvPr/>
        </p:nvSpPr>
        <p:spPr>
          <a:xfrm>
            <a:off x="127485" y="1623526"/>
            <a:ext cx="3713584" cy="3125755"/>
          </a:xfrm>
          <a:prstGeom prst="rect">
            <a:avLst/>
          </a:prstGeom>
          <a:solidFill>
            <a:srgbClr val="EC831A"/>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According to </a:t>
            </a:r>
            <a:r>
              <a:rPr lang="en-US" sz="1600" dirty="0" err="1"/>
              <a:t>gtmetrix's</a:t>
            </a:r>
            <a:r>
              <a:rPr lang="en-US" sz="1600" dirty="0"/>
              <a:t> suggestions, zaplata.bg needs serious image optimization on the main page as well as their better size, use of the browser caching function, along with the suggestion to combine css sprite images. As well as mild proposals to reduce the number of edits, with these edits the site's speed would be greatly improved</a:t>
            </a:r>
            <a:r>
              <a:rPr lang="bg-BG" sz="1600" dirty="0" smtClean="0"/>
              <a:t>.</a:t>
            </a:r>
            <a:endParaRPr lang="bg-BG" sz="16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02834" y="330871"/>
            <a:ext cx="7856374" cy="6303194"/>
          </a:xfrm>
          <a:prstGeom prst="rect">
            <a:avLst/>
          </a:prstGeom>
        </p:spPr>
      </p:pic>
    </p:spTree>
    <p:extLst>
      <p:ext uri="{BB962C8B-B14F-4D97-AF65-F5344CB8AC3E}">
        <p14:creationId xmlns:p14="http://schemas.microsoft.com/office/powerpoint/2010/main" val="2145389087"/>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gradFill flip="none" rotWithShape="1">
          <a:gsLst>
            <a:gs pos="15000">
              <a:schemeClr val="accent2">
                <a:lumMod val="89000"/>
              </a:schemeClr>
            </a:gs>
            <a:gs pos="19000">
              <a:schemeClr val="accent2">
                <a:lumMod val="89000"/>
              </a:schemeClr>
            </a:gs>
            <a:gs pos="50000">
              <a:schemeClr val="accent2">
                <a:lumMod val="69000"/>
              </a:schemeClr>
            </a:gs>
            <a:gs pos="95000">
              <a:schemeClr val="accent2">
                <a:lumMod val="70000"/>
              </a:schemeClr>
            </a:gs>
          </a:gsLst>
          <a:path path="circle">
            <a:fillToRect t="100000" r="100000"/>
          </a:path>
          <a:tileRect l="-100000" b="-100000"/>
        </a:gradFill>
        <a:effectLst/>
      </p:bgPr>
    </p:bg>
    <p:spTree>
      <p:nvGrpSpPr>
        <p:cNvPr id="1" name=""/>
        <p:cNvGrpSpPr/>
        <p:nvPr/>
      </p:nvGrpSpPr>
      <p:grpSpPr>
        <a:xfrm>
          <a:off x="0" y="0"/>
          <a:ext cx="0" cy="0"/>
          <a:chOff x="0" y="0"/>
          <a:chExt cx="0" cy="0"/>
        </a:xfrm>
      </p:grpSpPr>
      <p:sp>
        <p:nvSpPr>
          <p:cNvPr id="5" name="Content Placeholder 3"/>
          <p:cNvSpPr txBox="1">
            <a:spLocks/>
          </p:cNvSpPr>
          <p:nvPr/>
        </p:nvSpPr>
        <p:spPr>
          <a:xfrm>
            <a:off x="3914901" y="279554"/>
            <a:ext cx="3187378" cy="998570"/>
          </a:xfrm>
          <a:prstGeom prst="rect">
            <a:avLst/>
          </a:prstGeom>
          <a:solidFill>
            <a:srgbClr val="EC831A"/>
          </a:solidFill>
          <a:ln w="12700" cap="flat" cmpd="sng" algn="ctr">
            <a:solidFill>
              <a:schemeClr val="accent2">
                <a:lumMod val="60000"/>
                <a:lumOff val="40000"/>
              </a:scheme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indent="0" algn="ctr">
              <a:buFont typeface="Arial" panose="020B0604020202020204" pitchFamily="34" charset="0"/>
              <a:buNone/>
            </a:pPr>
            <a:r>
              <a:rPr lang="en-US" sz="2400" dirty="0" smtClean="0"/>
              <a:t>Short</a:t>
            </a:r>
            <a:r>
              <a:rPr lang="bg-BG" sz="2400" dirty="0" smtClean="0"/>
              <a:t> </a:t>
            </a:r>
            <a:r>
              <a:rPr lang="en-US" sz="2400" dirty="0" smtClean="0"/>
              <a:t>Overview</a:t>
            </a:r>
          </a:p>
        </p:txBody>
      </p:sp>
      <p:sp>
        <p:nvSpPr>
          <p:cNvPr id="6" name="Rectangle 5"/>
          <p:cNvSpPr/>
          <p:nvPr/>
        </p:nvSpPr>
        <p:spPr>
          <a:xfrm>
            <a:off x="771591" y="2044931"/>
            <a:ext cx="9473998" cy="3349860"/>
          </a:xfrm>
          <a:prstGeom prst="rect">
            <a:avLst/>
          </a:prstGeom>
          <a:solidFill>
            <a:srgbClr val="EC831A"/>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Z</a:t>
            </a:r>
            <a:r>
              <a:rPr lang="en-US" sz="1400" dirty="0" smtClean="0"/>
              <a:t>aplata.bg </a:t>
            </a:r>
            <a:r>
              <a:rPr lang="en-US" sz="1400" dirty="0"/>
              <a:t>is a </a:t>
            </a:r>
            <a:r>
              <a:rPr lang="en-US" sz="1400" dirty="0" smtClean="0"/>
              <a:t>website </a:t>
            </a:r>
            <a:r>
              <a:rPr lang="en-US" sz="1400" dirty="0"/>
              <a:t>with excellent fundamental features, good speed, good language optimization, its design is well made and memorable. It has features inherent in the most widely used sites in the field of employment and jobs</a:t>
            </a:r>
            <a:r>
              <a:rPr lang="bg-BG" sz="1400" dirty="0" smtClean="0"/>
              <a:t>.</a:t>
            </a:r>
            <a:br>
              <a:rPr lang="bg-BG" sz="1400" dirty="0" smtClean="0"/>
            </a:br>
            <a:r>
              <a:rPr lang="bg-BG" sz="1400" dirty="0" smtClean="0"/>
              <a:t/>
            </a:r>
            <a:br>
              <a:rPr lang="bg-BG" sz="1400" dirty="0" smtClean="0"/>
            </a:br>
            <a:r>
              <a:rPr lang="en-US" sz="1400" dirty="0"/>
              <a:t>Zaplata.bg, however, has problems with certain pages and their formatting, there are shortcomings in the function of making CVs and cover letters, the login field for users and companies is relatively disorienting and there are some problems with image optimization on its main page </a:t>
            </a:r>
            <a:r>
              <a:rPr lang="en-US" sz="1400" dirty="0" smtClean="0"/>
              <a:t>.</a:t>
            </a:r>
            <a:br>
              <a:rPr lang="en-US" sz="1400" dirty="0" smtClean="0"/>
            </a:br>
            <a:r>
              <a:rPr lang="bg-BG" sz="1400" dirty="0" smtClean="0"/>
              <a:t/>
            </a:r>
            <a:br>
              <a:rPr lang="bg-BG" sz="1400" dirty="0" smtClean="0"/>
            </a:br>
            <a:r>
              <a:rPr lang="en-US" sz="1400" dirty="0"/>
              <a:t>If the proposed solutions are implemented, the site will get a better aesthetic and functional look, and it will be easier </a:t>
            </a:r>
            <a:r>
              <a:rPr lang="en-US" sz="1400" dirty="0" smtClean="0"/>
              <a:t>for users and firms alike  </a:t>
            </a:r>
            <a:r>
              <a:rPr lang="en-US" sz="1400" dirty="0"/>
              <a:t>to work with </a:t>
            </a:r>
            <a:r>
              <a:rPr lang="en-US" sz="1400" dirty="0" smtClean="0"/>
              <a:t>it, furthermore the user support will be easier on the support team as well. </a:t>
            </a:r>
            <a:br>
              <a:rPr lang="en-US" sz="1400" dirty="0" smtClean="0"/>
            </a:br>
            <a:r>
              <a:rPr lang="en-US" sz="1400" dirty="0" smtClean="0"/>
              <a:t/>
            </a:r>
            <a:br>
              <a:rPr lang="en-US" sz="1400" dirty="0" smtClean="0"/>
            </a:br>
            <a:r>
              <a:rPr lang="en-US" sz="1400" dirty="0" smtClean="0"/>
              <a:t>Of course, if it’s possible, a powerful search engine, like the one in indeed.com, should be implemented, as well as addition information like reviews and fundamental information about the companies who post job ads, in a similar fashion like glassdoor.com. If these exclusive features are provided for the website, zaplata.bg will attain a dominant position, in a functional aspect over any other website in the field of job seeking and employment in Bulgaria.</a:t>
            </a:r>
            <a:endParaRPr lang="bg-BG" sz="1200" dirty="0"/>
          </a:p>
        </p:txBody>
      </p:sp>
    </p:spTree>
    <p:extLst>
      <p:ext uri="{BB962C8B-B14F-4D97-AF65-F5344CB8AC3E}">
        <p14:creationId xmlns:p14="http://schemas.microsoft.com/office/powerpoint/2010/main" val="3471443509"/>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t>Short summary of the project</a:t>
            </a:r>
            <a:endParaRPr lang="bg-BG" sz="3200" dirty="0"/>
          </a:p>
        </p:txBody>
      </p:sp>
      <p:sp>
        <p:nvSpPr>
          <p:cNvPr id="3" name="Content Placeholder 2"/>
          <p:cNvSpPr>
            <a:spLocks noGrp="1"/>
          </p:cNvSpPr>
          <p:nvPr>
            <p:ph idx="1"/>
          </p:nvPr>
        </p:nvSpPr>
        <p:spPr/>
        <p:txBody>
          <a:bodyPr>
            <a:normAutofit/>
          </a:bodyPr>
          <a:lstStyle/>
          <a:p>
            <a:r>
              <a:rPr lang="en-US" dirty="0"/>
              <a:t>This UX project is related to the analysis and research of the </a:t>
            </a:r>
            <a:r>
              <a:rPr lang="en-US" dirty="0" smtClean="0"/>
              <a:t>website zaplata.bg, along </a:t>
            </a:r>
            <a:r>
              <a:rPr lang="en-US" dirty="0"/>
              <a:t>with its main competitor - </a:t>
            </a:r>
            <a:r>
              <a:rPr lang="en-US" dirty="0" smtClean="0"/>
              <a:t>jobs.bg, as </a:t>
            </a:r>
            <a:r>
              <a:rPr lang="en-US" dirty="0"/>
              <a:t>well as the five most successful </a:t>
            </a:r>
            <a:r>
              <a:rPr lang="en-US" dirty="0" smtClean="0"/>
              <a:t>websites </a:t>
            </a:r>
            <a:r>
              <a:rPr lang="en-US" dirty="0"/>
              <a:t>in the world in the same category - jobs and employment. Through the applied heuristic and </a:t>
            </a:r>
            <a:r>
              <a:rPr lang="en-US" dirty="0" smtClean="0"/>
              <a:t>competitive </a:t>
            </a:r>
            <a:r>
              <a:rPr lang="en-US" dirty="0"/>
              <a:t>analyzes, </a:t>
            </a:r>
            <a:r>
              <a:rPr lang="en-US" dirty="0" smtClean="0"/>
              <a:t>this project will uncover the problems of zaplata.bg, </a:t>
            </a:r>
            <a:r>
              <a:rPr lang="en-US" dirty="0"/>
              <a:t>their solutions and recommendations for providing a better </a:t>
            </a:r>
            <a:r>
              <a:rPr lang="en-US" dirty="0" smtClean="0"/>
              <a:t>website to the user base. </a:t>
            </a:r>
            <a:r>
              <a:rPr lang="en-US" dirty="0"/>
              <a:t>This project is </a:t>
            </a:r>
            <a:r>
              <a:rPr lang="en-US" dirty="0" smtClean="0"/>
              <a:t>the product of the assignment given to me through the UX </a:t>
            </a:r>
            <a:r>
              <a:rPr lang="en-US" dirty="0"/>
              <a:t>online course at udemy.com, created by Brendan Bolton-Klinger.</a:t>
            </a:r>
            <a:r>
              <a:rPr lang="bg-BG" dirty="0"/>
              <a:t/>
            </a:r>
            <a:br>
              <a:rPr lang="bg-BG" dirty="0"/>
            </a:br>
            <a:endParaRPr lang="bg-BG" dirty="0"/>
          </a:p>
        </p:txBody>
      </p:sp>
    </p:spTree>
    <p:extLst>
      <p:ext uri="{BB962C8B-B14F-4D97-AF65-F5344CB8AC3E}">
        <p14:creationId xmlns:p14="http://schemas.microsoft.com/office/powerpoint/2010/main" val="181798397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t>Competitive analysis</a:t>
            </a:r>
            <a:endParaRPr lang="bg-BG" sz="3200" dirty="0"/>
          </a:p>
        </p:txBody>
      </p:sp>
      <p:sp>
        <p:nvSpPr>
          <p:cNvPr id="3" name="Content Placeholder 2"/>
          <p:cNvSpPr>
            <a:spLocks noGrp="1"/>
          </p:cNvSpPr>
          <p:nvPr>
            <p:ph idx="1"/>
          </p:nvPr>
        </p:nvSpPr>
        <p:spPr>
          <a:xfrm>
            <a:off x="357447" y="2161309"/>
            <a:ext cx="9936735" cy="4206240"/>
          </a:xfrm>
        </p:spPr>
        <p:txBody>
          <a:bodyPr>
            <a:normAutofit fontScale="77500" lnSpcReduction="20000"/>
          </a:bodyPr>
          <a:lstStyle/>
          <a:p>
            <a:r>
              <a:rPr lang="en-US" dirty="0"/>
              <a:t>Through a competitive analysis done by the site </a:t>
            </a:r>
            <a:r>
              <a:rPr lang="en-US" dirty="0" smtClean="0">
                <a:hlinkClick r:id="rId2"/>
              </a:rPr>
              <a:t>pro.similarweb.com</a:t>
            </a:r>
            <a:r>
              <a:rPr lang="en-US" dirty="0" smtClean="0"/>
              <a:t>, I </a:t>
            </a:r>
            <a:r>
              <a:rPr lang="en-US" dirty="0"/>
              <a:t>managed to find the five most used </a:t>
            </a:r>
            <a:r>
              <a:rPr lang="en-US" dirty="0" smtClean="0"/>
              <a:t>websites </a:t>
            </a:r>
            <a:r>
              <a:rPr lang="en-US" dirty="0"/>
              <a:t>in the field of employment and jobs, to see how they work, whether they cover all the </a:t>
            </a:r>
            <a:r>
              <a:rPr lang="en-US" dirty="0" smtClean="0"/>
              <a:t>evaluative points with which </a:t>
            </a:r>
            <a:r>
              <a:rPr lang="en-US" dirty="0"/>
              <a:t>zaplata.bg will be evaluated and what can be </a:t>
            </a:r>
            <a:r>
              <a:rPr lang="en-US" dirty="0" smtClean="0"/>
              <a:t>taken and applied from these best websites to </a:t>
            </a:r>
            <a:r>
              <a:rPr lang="en-US" dirty="0"/>
              <a:t>zaplata.bg</a:t>
            </a:r>
            <a:r>
              <a:rPr lang="bg-BG" dirty="0"/>
              <a:t/>
            </a:r>
            <a:br>
              <a:rPr lang="bg-BG" dirty="0"/>
            </a:br>
            <a:r>
              <a:rPr lang="bg-BG" dirty="0"/>
              <a:t/>
            </a:r>
            <a:br>
              <a:rPr lang="bg-BG" dirty="0"/>
            </a:br>
            <a:r>
              <a:rPr lang="bg-BG" dirty="0" smtClean="0"/>
              <a:t>● </a:t>
            </a:r>
            <a:r>
              <a:rPr lang="en-US" dirty="0" smtClean="0">
                <a:hlinkClick r:id="rId3"/>
              </a:rPr>
              <a:t>indeed.com</a:t>
            </a:r>
            <a:r>
              <a:rPr lang="bg-BG" dirty="0" smtClean="0"/>
              <a:t> – </a:t>
            </a:r>
            <a:r>
              <a:rPr lang="en-US" dirty="0" smtClean="0"/>
              <a:t>The American </a:t>
            </a:r>
            <a:r>
              <a:rPr lang="en-US" dirty="0"/>
              <a:t>version of </a:t>
            </a:r>
            <a:r>
              <a:rPr lang="en-US" dirty="0" smtClean="0"/>
              <a:t>jobs.bg, dominates </a:t>
            </a:r>
            <a:r>
              <a:rPr lang="en-US" dirty="0"/>
              <a:t>the US marketplace </a:t>
            </a:r>
            <a:r>
              <a:rPr lang="en-US" dirty="0" smtClean="0"/>
              <a:t>for job seeking and employment websites </a:t>
            </a:r>
            <a:r>
              <a:rPr lang="en-US" dirty="0"/>
              <a:t>with a monthly visit of 270.5m people, of which 57.60% are in the United </a:t>
            </a:r>
            <a:r>
              <a:rPr lang="en-US" dirty="0" smtClean="0"/>
              <a:t>States</a:t>
            </a:r>
            <a:r>
              <a:rPr lang="bg-BG" dirty="0" smtClean="0"/>
              <a:t>.</a:t>
            </a:r>
            <a:r>
              <a:rPr lang="bg-BG" dirty="0"/>
              <a:t/>
            </a:r>
            <a:br>
              <a:rPr lang="bg-BG" dirty="0"/>
            </a:br>
            <a:r>
              <a:rPr lang="bg-BG" dirty="0"/>
              <a:t/>
            </a:r>
            <a:br>
              <a:rPr lang="bg-BG" dirty="0"/>
            </a:br>
            <a:r>
              <a:rPr lang="bg-BG" dirty="0"/>
              <a:t>● </a:t>
            </a:r>
            <a:r>
              <a:rPr lang="en-US" dirty="0" smtClean="0">
                <a:hlinkClick r:id="rId4"/>
              </a:rPr>
              <a:t>Glasdoor.com</a:t>
            </a:r>
            <a:r>
              <a:rPr lang="bg-BG" dirty="0" smtClean="0"/>
              <a:t> – </a:t>
            </a:r>
            <a:r>
              <a:rPr lang="en-US" dirty="0"/>
              <a:t>Again </a:t>
            </a:r>
            <a:r>
              <a:rPr lang="en-US" dirty="0" smtClean="0"/>
              <a:t>American, </a:t>
            </a:r>
            <a:r>
              <a:rPr lang="en-US" dirty="0"/>
              <a:t>with a monthly visit of </a:t>
            </a:r>
            <a:r>
              <a:rPr lang="en-US" dirty="0" smtClean="0"/>
              <a:t>54.95m. </a:t>
            </a:r>
            <a:r>
              <a:rPr lang="en-US" dirty="0"/>
              <a:t>p</a:t>
            </a:r>
            <a:r>
              <a:rPr lang="en-US" dirty="0" smtClean="0"/>
              <a:t>eople, </a:t>
            </a:r>
            <a:r>
              <a:rPr lang="en-US" dirty="0"/>
              <a:t>of which 81.01% are from the United </a:t>
            </a:r>
            <a:r>
              <a:rPr lang="en-US" dirty="0" smtClean="0"/>
              <a:t>States.</a:t>
            </a:r>
            <a:br>
              <a:rPr lang="en-US" dirty="0" smtClean="0"/>
            </a:br>
            <a:r>
              <a:rPr lang="bg-BG" dirty="0"/>
              <a:t/>
            </a:r>
            <a:br>
              <a:rPr lang="bg-BG" dirty="0"/>
            </a:br>
            <a:r>
              <a:rPr lang="bg-BG" dirty="0"/>
              <a:t>● </a:t>
            </a:r>
            <a:r>
              <a:rPr lang="en-US" dirty="0" smtClean="0">
                <a:hlinkClick r:id="rId5"/>
              </a:rPr>
              <a:t>hh.ru</a:t>
            </a:r>
            <a:r>
              <a:rPr lang="en-US" dirty="0" smtClean="0"/>
              <a:t> </a:t>
            </a:r>
            <a:r>
              <a:rPr lang="bg-BG" dirty="0" smtClean="0"/>
              <a:t>–  </a:t>
            </a:r>
            <a:r>
              <a:rPr lang="en-US" dirty="0"/>
              <a:t>The main </a:t>
            </a:r>
            <a:r>
              <a:rPr lang="en-US" dirty="0" smtClean="0"/>
              <a:t>Russian website, offering </a:t>
            </a:r>
            <a:r>
              <a:rPr lang="en-US" dirty="0"/>
              <a:t>job </a:t>
            </a:r>
            <a:r>
              <a:rPr lang="en-US" dirty="0" smtClean="0"/>
              <a:t>listings</a:t>
            </a:r>
            <a:r>
              <a:rPr lang="en-US" dirty="0"/>
              <a:t> </a:t>
            </a:r>
            <a:r>
              <a:rPr lang="en-US" dirty="0" smtClean="0"/>
              <a:t>with a </a:t>
            </a:r>
            <a:r>
              <a:rPr lang="en-US" dirty="0"/>
              <a:t>monthly visit of </a:t>
            </a:r>
            <a:r>
              <a:rPr lang="en-US" dirty="0" smtClean="0"/>
              <a:t>40.11m. people </a:t>
            </a:r>
            <a:r>
              <a:rPr lang="en-US" dirty="0"/>
              <a:t>of </a:t>
            </a:r>
            <a:r>
              <a:rPr lang="en-US" dirty="0" smtClean="0"/>
              <a:t>which, 90.24</a:t>
            </a:r>
            <a:r>
              <a:rPr lang="en-US" dirty="0"/>
              <a:t>% are in </a:t>
            </a:r>
            <a:r>
              <a:rPr lang="en-US" dirty="0" smtClean="0"/>
              <a:t>the Russian Federation.</a:t>
            </a:r>
            <a:br>
              <a:rPr lang="en-US" dirty="0" smtClean="0"/>
            </a:br>
            <a:r>
              <a:rPr lang="en-US" dirty="0" smtClean="0"/>
              <a:t/>
            </a:r>
            <a:br>
              <a:rPr lang="en-US" dirty="0" smtClean="0"/>
            </a:br>
            <a:r>
              <a:rPr lang="bg-BG" dirty="0" smtClean="0"/>
              <a:t>● </a:t>
            </a:r>
            <a:r>
              <a:rPr lang="en-US" dirty="0" smtClean="0">
                <a:hlinkClick r:id="rId6"/>
              </a:rPr>
              <a:t>mynavi.jp</a:t>
            </a:r>
            <a:r>
              <a:rPr lang="bg-BG" dirty="0" smtClean="0"/>
              <a:t> – </a:t>
            </a:r>
            <a:r>
              <a:rPr lang="en-US" dirty="0"/>
              <a:t>The main </a:t>
            </a:r>
            <a:r>
              <a:rPr lang="en-US" dirty="0" smtClean="0"/>
              <a:t>Japanese website serving 38.64m. </a:t>
            </a:r>
            <a:r>
              <a:rPr lang="en-US" dirty="0"/>
              <a:t>people a month, of which 97.91% are in Japan.</a:t>
            </a:r>
            <a:r>
              <a:rPr lang="bg-BG" dirty="0"/>
              <a:t/>
            </a:r>
            <a:br>
              <a:rPr lang="bg-BG" dirty="0"/>
            </a:br>
            <a:r>
              <a:rPr lang="bg-BG" dirty="0"/>
              <a:t/>
            </a:r>
            <a:br>
              <a:rPr lang="bg-BG" dirty="0"/>
            </a:br>
            <a:r>
              <a:rPr lang="bg-BG" dirty="0"/>
              <a:t>● </a:t>
            </a:r>
            <a:r>
              <a:rPr lang="en-US" dirty="0" smtClean="0">
                <a:hlinkClick r:id="rId7"/>
              </a:rPr>
              <a:t>naukri.com</a:t>
            </a:r>
            <a:r>
              <a:rPr lang="bg-BG" dirty="0" smtClean="0"/>
              <a:t> – </a:t>
            </a:r>
            <a:r>
              <a:rPr lang="en-US" dirty="0"/>
              <a:t>The main </a:t>
            </a:r>
            <a:r>
              <a:rPr lang="en-US" dirty="0" smtClean="0"/>
              <a:t>Indian </a:t>
            </a:r>
            <a:r>
              <a:rPr lang="en-US" dirty="0"/>
              <a:t>site </a:t>
            </a:r>
            <a:r>
              <a:rPr lang="en-US" dirty="0" smtClean="0"/>
              <a:t>for job seeking and employment, </a:t>
            </a:r>
            <a:r>
              <a:rPr lang="en-US" dirty="0"/>
              <a:t>with a monthly visit of </a:t>
            </a:r>
            <a:r>
              <a:rPr lang="en-US" dirty="0" smtClean="0"/>
              <a:t>30.53m. </a:t>
            </a:r>
            <a:r>
              <a:rPr lang="en-US" dirty="0"/>
              <a:t>p</a:t>
            </a:r>
            <a:r>
              <a:rPr lang="en-US" dirty="0" smtClean="0"/>
              <a:t>eople , </a:t>
            </a:r>
            <a:r>
              <a:rPr lang="en-US" dirty="0"/>
              <a:t>of which 93.94% are in India.</a:t>
            </a:r>
            <a:endParaRPr lang="bg-BG" dirty="0"/>
          </a:p>
        </p:txBody>
      </p:sp>
    </p:spTree>
    <p:extLst>
      <p:ext uri="{BB962C8B-B14F-4D97-AF65-F5344CB8AC3E}">
        <p14:creationId xmlns:p14="http://schemas.microsoft.com/office/powerpoint/2010/main" val="251462255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smtClean="0"/>
              <a:t>The elements needed for a good website</a:t>
            </a:r>
            <a:r>
              <a:rPr lang="bg-BG" sz="2800" dirty="0" smtClean="0"/>
              <a:t>:</a:t>
            </a:r>
            <a:endParaRPr lang="bg-BG" sz="2800"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4568" y="1720735"/>
            <a:ext cx="10316094" cy="5419897"/>
          </a:xfrm>
        </p:spPr>
      </p:pic>
    </p:spTree>
    <p:extLst>
      <p:ext uri="{BB962C8B-B14F-4D97-AF65-F5344CB8AC3E}">
        <p14:creationId xmlns:p14="http://schemas.microsoft.com/office/powerpoint/2010/main" val="132077821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normAutofit/>
          </a:bodyPr>
          <a:lstStyle/>
          <a:p>
            <a:r>
              <a:rPr lang="en-US" sz="2800" dirty="0" smtClean="0"/>
              <a:t>Speed test</a:t>
            </a:r>
            <a:endParaRPr lang="bg-BG" sz="2800" dirty="0"/>
          </a:p>
        </p:txBody>
      </p:sp>
      <p:sp>
        <p:nvSpPr>
          <p:cNvPr id="3" name="Content Placeholder 2"/>
          <p:cNvSpPr>
            <a:spLocks noGrp="1"/>
          </p:cNvSpPr>
          <p:nvPr>
            <p:ph idx="1"/>
          </p:nvPr>
        </p:nvSpPr>
        <p:spPr>
          <a:xfrm>
            <a:off x="108066" y="2019993"/>
            <a:ext cx="9953360" cy="4912822"/>
          </a:xfrm>
        </p:spPr>
        <p:txBody>
          <a:bodyPr>
            <a:noAutofit/>
          </a:bodyPr>
          <a:lstStyle/>
          <a:p>
            <a:r>
              <a:rPr lang="en-US" sz="1700" dirty="0"/>
              <a:t>I did a mid-speed test through the website - </a:t>
            </a:r>
            <a:r>
              <a:rPr lang="en-US" sz="1700" dirty="0" smtClean="0">
                <a:hlinkClick r:id="rId2"/>
              </a:rPr>
              <a:t>gtmetrix.com</a:t>
            </a:r>
            <a:r>
              <a:rPr lang="bg-BG" sz="1700" dirty="0"/>
              <a:t>; </a:t>
            </a:r>
            <a:r>
              <a:rPr lang="en-US" sz="1700" dirty="0"/>
              <a:t>This site, in addition to the boot rate information on the main page of the website, also provides information directly related to the overall technical structure - assessing how </a:t>
            </a:r>
            <a:r>
              <a:rPr lang="en-US" sz="1700" dirty="0" smtClean="0"/>
              <a:t>well the </a:t>
            </a:r>
            <a:r>
              <a:rPr lang="en-US" sz="1700" dirty="0"/>
              <a:t>site </a:t>
            </a:r>
            <a:r>
              <a:rPr lang="en-US" sz="1700" dirty="0" smtClean="0"/>
              <a:t>is </a:t>
            </a:r>
            <a:r>
              <a:rPr lang="en-US" sz="1700" dirty="0"/>
              <a:t>made using A-F </a:t>
            </a:r>
            <a:r>
              <a:rPr lang="en-US" sz="1700" dirty="0" err="1" smtClean="0"/>
              <a:t>gradings</a:t>
            </a:r>
            <a:r>
              <a:rPr lang="en-US" sz="1700" dirty="0" smtClean="0"/>
              <a:t>; </a:t>
            </a:r>
            <a:r>
              <a:rPr lang="en-US" sz="1700" dirty="0"/>
              <a:t>The site evaluates to what </a:t>
            </a:r>
            <a:r>
              <a:rPr lang="en-US" sz="1700" dirty="0" smtClean="0"/>
              <a:t>extent and how well are </a:t>
            </a:r>
            <a:r>
              <a:rPr lang="en-US" sz="1700" dirty="0" err="1" smtClean="0"/>
              <a:t>impelemented</a:t>
            </a:r>
            <a:r>
              <a:rPr lang="en-US" sz="1700" dirty="0" smtClean="0"/>
              <a:t> coding languages such as: JS</a:t>
            </a:r>
            <a:r>
              <a:rPr lang="en-US" sz="1700" dirty="0"/>
              <a:t>, </a:t>
            </a:r>
            <a:r>
              <a:rPr lang="en-US" sz="1700" dirty="0" smtClean="0"/>
              <a:t>CSS, as well as different elements and characteristics like the </a:t>
            </a:r>
            <a:r>
              <a:rPr lang="en-US" sz="1700" dirty="0"/>
              <a:t>server structural elements, image characteristics, resources, etc</a:t>
            </a:r>
            <a:r>
              <a:rPr lang="en-US" sz="1700" dirty="0" smtClean="0"/>
              <a:t>.</a:t>
            </a:r>
            <a:r>
              <a:rPr lang="en-US" sz="1700" dirty="0"/>
              <a:t/>
            </a:r>
            <a:br>
              <a:rPr lang="en-US" sz="1700" dirty="0"/>
            </a:br>
            <a:r>
              <a:rPr lang="en-US" sz="1700" dirty="0"/>
              <a:t>(Test Region: Vancouver - Canada, via Firefox desktop browser) The analysis showed the </a:t>
            </a:r>
            <a:r>
              <a:rPr lang="en-US" sz="1700" dirty="0" smtClean="0"/>
              <a:t>following:</a:t>
            </a:r>
            <a:r>
              <a:rPr lang="bg-BG" sz="1700" dirty="0" smtClean="0"/>
              <a:t>                     </a:t>
            </a:r>
            <a:r>
              <a:rPr lang="en-US" sz="1700" dirty="0" smtClean="0"/>
              <a:t>          </a:t>
            </a:r>
            <a:br>
              <a:rPr lang="en-US" sz="1700" dirty="0" smtClean="0"/>
            </a:br>
            <a:r>
              <a:rPr lang="en-US" sz="1700" dirty="0" smtClean="0"/>
              <a:t>                          Comparative </a:t>
            </a:r>
            <a:r>
              <a:rPr lang="en-US" sz="1700" dirty="0"/>
              <a:t>scale - the </a:t>
            </a:r>
            <a:r>
              <a:rPr lang="en-US" sz="1700" dirty="0" smtClean="0"/>
              <a:t>average boot speed of </a:t>
            </a:r>
            <a:r>
              <a:rPr lang="en-US" sz="1700" dirty="0"/>
              <a:t>google.com (2.0s)</a:t>
            </a:r>
            <a:br>
              <a:rPr lang="en-US" sz="1700" dirty="0"/>
            </a:br>
            <a:r>
              <a:rPr lang="en-US" sz="1700" dirty="0" smtClean="0"/>
              <a:t/>
            </a:r>
            <a:br>
              <a:rPr lang="en-US" sz="1700" dirty="0" smtClean="0"/>
            </a:br>
            <a:r>
              <a:rPr lang="bg-BG" sz="1700" dirty="0" smtClean="0"/>
              <a:t>● </a:t>
            </a:r>
            <a:r>
              <a:rPr lang="en-US" sz="1700" dirty="0"/>
              <a:t>indeed.com - 2.1s</a:t>
            </a:r>
            <a:br>
              <a:rPr lang="en-US" sz="1700" dirty="0"/>
            </a:br>
            <a:r>
              <a:rPr lang="en-US" sz="1700" dirty="0"/>
              <a:t/>
            </a:r>
            <a:br>
              <a:rPr lang="en-US" sz="1700" dirty="0"/>
            </a:br>
            <a:r>
              <a:rPr lang="bg-BG" sz="1700" dirty="0"/>
              <a:t>● </a:t>
            </a:r>
            <a:r>
              <a:rPr lang="en-US" sz="1700" dirty="0"/>
              <a:t>glassdoor.com - 8.4s</a:t>
            </a:r>
            <a:br>
              <a:rPr lang="en-US" sz="1700" dirty="0"/>
            </a:br>
            <a:r>
              <a:rPr lang="en-US" sz="1700" dirty="0"/>
              <a:t/>
            </a:r>
            <a:br>
              <a:rPr lang="en-US" sz="1700" dirty="0"/>
            </a:br>
            <a:r>
              <a:rPr lang="bg-BG" sz="1700" dirty="0"/>
              <a:t>● </a:t>
            </a:r>
            <a:r>
              <a:rPr lang="en-US" sz="1700" dirty="0"/>
              <a:t>hh.ru - 13.2s</a:t>
            </a:r>
            <a:r>
              <a:rPr lang="bg-BG" sz="1700" dirty="0"/>
              <a:t>                                  ● job</a:t>
            </a:r>
            <a:r>
              <a:rPr lang="en-US" sz="1700" dirty="0"/>
              <a:t>s</a:t>
            </a:r>
            <a:r>
              <a:rPr lang="bg-BG" sz="1700" dirty="0"/>
              <a:t>.bg</a:t>
            </a:r>
            <a:r>
              <a:rPr lang="en-US" sz="1700" dirty="0"/>
              <a:t> -  7.8s</a:t>
            </a:r>
            <a:br>
              <a:rPr lang="en-US" sz="1700" dirty="0"/>
            </a:br>
            <a:r>
              <a:rPr lang="en-US" sz="1700" dirty="0"/>
              <a:t/>
            </a:r>
            <a:br>
              <a:rPr lang="en-US" sz="1700" dirty="0"/>
            </a:br>
            <a:r>
              <a:rPr lang="bg-BG" sz="1700" dirty="0" smtClean="0"/>
              <a:t>● </a:t>
            </a:r>
            <a:r>
              <a:rPr lang="en-US" sz="1700" dirty="0"/>
              <a:t>mynavi.jp - 4.7s</a:t>
            </a:r>
            <a:r>
              <a:rPr lang="bg-BG" sz="1700" dirty="0"/>
              <a:t>                             ● </a:t>
            </a:r>
            <a:r>
              <a:rPr lang="en-US" sz="1700" dirty="0"/>
              <a:t>zaplata.bg - </a:t>
            </a:r>
            <a:r>
              <a:rPr lang="bg-BG" sz="1700" dirty="0"/>
              <a:t> 7.6</a:t>
            </a:r>
            <a:r>
              <a:rPr lang="en-US" sz="1700" dirty="0"/>
              <a:t>s</a:t>
            </a:r>
            <a:br>
              <a:rPr lang="en-US" sz="1700" dirty="0"/>
            </a:br>
            <a:r>
              <a:rPr lang="bg-BG" sz="1700" dirty="0" smtClean="0"/>
              <a:t/>
            </a:r>
            <a:br>
              <a:rPr lang="bg-BG" sz="1700" dirty="0" smtClean="0"/>
            </a:br>
            <a:r>
              <a:rPr lang="bg-BG" sz="1700" dirty="0" smtClean="0"/>
              <a:t>● </a:t>
            </a:r>
            <a:r>
              <a:rPr lang="en-US" sz="1700" dirty="0"/>
              <a:t>naukri.com - 5.9s</a:t>
            </a:r>
            <a:br>
              <a:rPr lang="en-US" sz="1700" dirty="0"/>
            </a:br>
            <a:r>
              <a:rPr lang="en-US" sz="1700" dirty="0"/>
              <a:t/>
            </a:r>
            <a:br>
              <a:rPr lang="en-US" sz="1700" dirty="0"/>
            </a:br>
            <a:r>
              <a:rPr lang="bg-BG" sz="1900" dirty="0" smtClean="0"/>
              <a:t/>
            </a:r>
            <a:br>
              <a:rPr lang="bg-BG" sz="1900" dirty="0" smtClean="0"/>
            </a:br>
            <a:r>
              <a:rPr lang="en-US" sz="1900" dirty="0"/>
              <a:t/>
            </a:r>
            <a:br>
              <a:rPr lang="en-US" sz="1900" dirty="0"/>
            </a:br>
            <a:endParaRPr lang="bg-BG" sz="1900" dirty="0"/>
          </a:p>
        </p:txBody>
      </p:sp>
    </p:spTree>
    <p:extLst>
      <p:ext uri="{BB962C8B-B14F-4D97-AF65-F5344CB8AC3E}">
        <p14:creationId xmlns:p14="http://schemas.microsoft.com/office/powerpoint/2010/main" val="90976585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gradFill flip="none" rotWithShape="1">
          <a:gsLst>
            <a:gs pos="15000">
              <a:schemeClr val="accent2">
                <a:lumMod val="89000"/>
              </a:schemeClr>
            </a:gs>
            <a:gs pos="19000">
              <a:schemeClr val="accent2">
                <a:lumMod val="89000"/>
              </a:schemeClr>
            </a:gs>
            <a:gs pos="50000">
              <a:schemeClr val="accent2">
                <a:lumMod val="69000"/>
              </a:schemeClr>
            </a:gs>
            <a:gs pos="95000">
              <a:schemeClr val="accent2">
                <a:lumMod val="70000"/>
              </a:schemeClr>
            </a:gs>
          </a:gsLst>
          <a:path path="circle">
            <a:fillToRect t="100000" r="100000"/>
          </a:path>
          <a:tileRect l="-100000" b="-100000"/>
        </a:gra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578498" y="447869"/>
            <a:ext cx="10775302" cy="5729094"/>
          </a:xfrm>
        </p:spPr>
        <p:txBody>
          <a:bodyPr>
            <a:normAutofit/>
          </a:bodyPr>
          <a:lstStyle/>
          <a:p>
            <a:r>
              <a:rPr lang="en-US" sz="2400" dirty="0"/>
              <a:t>In the results shown, we need to include the regional context that in the countries where they are most used, the sites would </a:t>
            </a:r>
            <a:r>
              <a:rPr lang="en-US" sz="2400" dirty="0" smtClean="0"/>
              <a:t>boot </a:t>
            </a:r>
            <a:r>
              <a:rPr lang="en-US" sz="2400" dirty="0"/>
              <a:t>faster (the exception makes glassdoor.com) </a:t>
            </a:r>
            <a:r>
              <a:rPr lang="en-US" sz="2400" dirty="0" smtClean="0"/>
              <a:t/>
            </a:r>
            <a:br>
              <a:rPr lang="en-US" sz="2400" dirty="0" smtClean="0"/>
            </a:br>
            <a:r>
              <a:rPr lang="en-US" sz="2400" dirty="0" smtClean="0"/>
              <a:t/>
            </a:r>
            <a:br>
              <a:rPr lang="en-US" sz="2400" dirty="0" smtClean="0"/>
            </a:br>
            <a:r>
              <a:rPr lang="en-US" sz="2400" dirty="0" smtClean="0"/>
              <a:t>The </a:t>
            </a:r>
            <a:r>
              <a:rPr lang="en-US" sz="2400" dirty="0"/>
              <a:t>results show that the </a:t>
            </a:r>
            <a:r>
              <a:rPr lang="en-US" sz="2400" dirty="0" smtClean="0"/>
              <a:t>websites </a:t>
            </a:r>
            <a:r>
              <a:rPr lang="en-US" sz="2400" dirty="0"/>
              <a:t>give their visitors a good loading speed , </a:t>
            </a:r>
            <a:r>
              <a:rPr lang="en-US" sz="2400" dirty="0" smtClean="0"/>
              <a:t>as a clear </a:t>
            </a:r>
            <a:r>
              <a:rPr lang="en-US" sz="2400" dirty="0"/>
              <a:t>winner is indeed.com, while glasdoor.com has a mediocre speed connection with its 8.4s.</a:t>
            </a:r>
            <a:br>
              <a:rPr lang="en-US" sz="2400" dirty="0"/>
            </a:br>
            <a:r>
              <a:rPr lang="en-US" sz="2400" dirty="0" smtClean="0"/>
              <a:t>Other statistics</a:t>
            </a:r>
            <a:r>
              <a:rPr lang="bg-BG" sz="2400" dirty="0" smtClean="0"/>
              <a:t>:</a:t>
            </a:r>
            <a:r>
              <a:rPr lang="bg-BG" sz="2400" dirty="0"/>
              <a:t/>
            </a:r>
            <a:br>
              <a:rPr lang="bg-BG" sz="2400" dirty="0"/>
            </a:br>
            <a:r>
              <a:rPr lang="bg-BG" sz="2400" dirty="0"/>
              <a:t/>
            </a:r>
            <a:br>
              <a:rPr lang="bg-BG" sz="2400" dirty="0"/>
            </a:br>
            <a:r>
              <a:rPr lang="bg-BG" sz="2400" dirty="0" smtClean="0"/>
              <a:t> ● </a:t>
            </a:r>
            <a:r>
              <a:rPr lang="en-US" sz="2400" dirty="0"/>
              <a:t>The average visit time per user for these five sites is 5.76m.</a:t>
            </a:r>
          </a:p>
          <a:p>
            <a:pPr marL="0" indent="0">
              <a:buNone/>
            </a:pPr>
            <a:r>
              <a:rPr lang="en-US" sz="2400" dirty="0" smtClean="0"/>
              <a:t>   </a:t>
            </a:r>
            <a:r>
              <a:rPr lang="bg-BG" sz="2400" dirty="0" smtClean="0"/>
              <a:t> ● </a:t>
            </a:r>
            <a:r>
              <a:rPr lang="en-US" sz="2400" dirty="0"/>
              <a:t>The average visit rate is 6.74 </a:t>
            </a:r>
            <a:r>
              <a:rPr lang="en-US" sz="2400" dirty="0" smtClean="0"/>
              <a:t>pages / visit</a:t>
            </a:r>
            <a:r>
              <a:rPr lang="bg-BG" sz="2400" dirty="0" smtClean="0"/>
              <a:t>.</a:t>
            </a:r>
            <a:endParaRPr lang="bg-BG" sz="2400" dirty="0"/>
          </a:p>
        </p:txBody>
      </p:sp>
    </p:spTree>
    <p:extLst>
      <p:ext uri="{BB962C8B-B14F-4D97-AF65-F5344CB8AC3E}">
        <p14:creationId xmlns:p14="http://schemas.microsoft.com/office/powerpoint/2010/main" val="2817875689"/>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gradFill flip="none" rotWithShape="1">
          <a:gsLst>
            <a:gs pos="15000">
              <a:schemeClr val="accent2">
                <a:lumMod val="89000"/>
              </a:schemeClr>
            </a:gs>
            <a:gs pos="19000">
              <a:schemeClr val="accent2">
                <a:lumMod val="89000"/>
              </a:schemeClr>
            </a:gs>
            <a:gs pos="50000">
              <a:schemeClr val="accent2">
                <a:lumMod val="69000"/>
              </a:schemeClr>
            </a:gs>
            <a:gs pos="95000">
              <a:schemeClr val="accent2">
                <a:lumMod val="70000"/>
              </a:schemeClr>
            </a:gs>
          </a:gsLst>
          <a:path path="circle">
            <a:fillToRect t="100000" r="100000"/>
          </a:path>
          <a:tileRect l="-100000" b="-100000"/>
        </a:gradFill>
        <a:effectLst/>
      </p:bgPr>
    </p:bg>
    <p:spTree>
      <p:nvGrpSpPr>
        <p:cNvPr id="1" name=""/>
        <p:cNvGrpSpPr/>
        <p:nvPr/>
      </p:nvGrpSpPr>
      <p:grpSpPr>
        <a:xfrm>
          <a:off x="0" y="0"/>
          <a:ext cx="0" cy="0"/>
          <a:chOff x="0" y="0"/>
          <a:chExt cx="0" cy="0"/>
        </a:xfrm>
      </p:grpSpPr>
      <p:graphicFrame>
        <p:nvGraphicFramePr>
          <p:cNvPr id="2" name="Content Placeholder 1"/>
          <p:cNvGraphicFramePr>
            <a:graphicFrameLocks noGrp="1"/>
          </p:cNvGraphicFramePr>
          <p:nvPr>
            <p:ph idx="1"/>
            <p:extLst>
              <p:ext uri="{D42A27DB-BD31-4B8C-83A1-F6EECF244321}">
                <p14:modId xmlns:p14="http://schemas.microsoft.com/office/powerpoint/2010/main" val="2340444365"/>
              </p:ext>
            </p:extLst>
          </p:nvPr>
        </p:nvGraphicFramePr>
        <p:xfrm>
          <a:off x="561224" y="431049"/>
          <a:ext cx="10775950" cy="57292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Rectangle 3"/>
          <p:cNvSpPr/>
          <p:nvPr/>
        </p:nvSpPr>
        <p:spPr>
          <a:xfrm>
            <a:off x="1263534" y="624666"/>
            <a:ext cx="9069186" cy="1205345"/>
          </a:xfrm>
          <a:prstGeom prst="rect">
            <a:avLst/>
          </a:prstGeom>
          <a:solidFill>
            <a:schemeClr val="accent2">
              <a:lumMod val="75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After an in-depth analysis of the above mentioned factors, the five sites, </a:t>
            </a:r>
            <a:r>
              <a:rPr lang="en-US" dirty="0" smtClean="0"/>
              <a:t> </a:t>
            </a:r>
            <a:r>
              <a:rPr lang="en-US" dirty="0"/>
              <a:t>as </a:t>
            </a:r>
            <a:r>
              <a:rPr lang="en-US" dirty="0" smtClean="0"/>
              <a:t>hh.ru was </a:t>
            </a:r>
            <a:r>
              <a:rPr lang="en-US" dirty="0"/>
              <a:t>more difficult to analyze because of the lack of English language optimization on the site, the cumulative information </a:t>
            </a:r>
            <a:r>
              <a:rPr lang="en-US" dirty="0" smtClean="0"/>
              <a:t>I divide </a:t>
            </a:r>
            <a:r>
              <a:rPr lang="en-US" dirty="0"/>
              <a:t>into three parts:</a:t>
            </a:r>
            <a:endParaRPr lang="bg-BG" dirty="0"/>
          </a:p>
        </p:txBody>
      </p:sp>
      <p:sp>
        <p:nvSpPr>
          <p:cNvPr id="5" name="Rectangle 4"/>
          <p:cNvSpPr/>
          <p:nvPr/>
        </p:nvSpPr>
        <p:spPr>
          <a:xfrm>
            <a:off x="1925839" y="2050905"/>
            <a:ext cx="2327564" cy="806334"/>
          </a:xfrm>
          <a:prstGeom prst="rect">
            <a:avLst/>
          </a:prstGeom>
          <a:solidFill>
            <a:schemeClr val="accent2">
              <a:lumMod val="75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Common strengths</a:t>
            </a:r>
            <a:endParaRPr lang="bg-BG" dirty="0"/>
          </a:p>
        </p:txBody>
      </p:sp>
      <p:sp>
        <p:nvSpPr>
          <p:cNvPr id="6" name="Rectangle 5"/>
          <p:cNvSpPr/>
          <p:nvPr/>
        </p:nvSpPr>
        <p:spPr>
          <a:xfrm>
            <a:off x="7351914" y="2078182"/>
            <a:ext cx="2327564" cy="806334"/>
          </a:xfrm>
          <a:prstGeom prst="rect">
            <a:avLst/>
          </a:prstGeom>
          <a:solidFill>
            <a:schemeClr val="accent2">
              <a:lumMod val="75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Common/ individual weaknesses</a:t>
            </a:r>
            <a:endParaRPr lang="bg-BG" dirty="0"/>
          </a:p>
        </p:txBody>
      </p:sp>
      <p:sp>
        <p:nvSpPr>
          <p:cNvPr id="9" name="Rounded Rectangle 8"/>
          <p:cNvSpPr/>
          <p:nvPr/>
        </p:nvSpPr>
        <p:spPr>
          <a:xfrm>
            <a:off x="230043" y="3062720"/>
            <a:ext cx="5719156" cy="3640975"/>
          </a:xfrm>
          <a:prstGeom prst="roundRect">
            <a:avLst/>
          </a:prstGeom>
          <a:solidFill>
            <a:schemeClr val="accent2">
              <a:lumMod val="75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bg-BG" sz="1200" dirty="0" smtClean="0"/>
              <a:t>●</a:t>
            </a:r>
            <a:r>
              <a:rPr lang="bg-BG" dirty="0"/>
              <a:t> </a:t>
            </a:r>
            <a:r>
              <a:rPr lang="en-US" sz="1200" dirty="0"/>
              <a:t>Locally good page loading speed (exception - glassdoor.com</a:t>
            </a:r>
            <a:r>
              <a:rPr lang="en-US" sz="1200" dirty="0" smtClean="0"/>
              <a:t>)</a:t>
            </a:r>
            <a:br>
              <a:rPr lang="en-US" sz="1200" dirty="0" smtClean="0"/>
            </a:br>
            <a:r>
              <a:rPr lang="bg-BG" sz="1200" dirty="0" smtClean="0"/>
              <a:t>● </a:t>
            </a:r>
            <a:r>
              <a:rPr lang="en-US" sz="1200" dirty="0"/>
              <a:t>Good organization and specific functional structure</a:t>
            </a:r>
            <a:r>
              <a:rPr lang="bg-BG" sz="1200" dirty="0" smtClean="0"/>
              <a:t>.</a:t>
            </a:r>
            <a:br>
              <a:rPr lang="bg-BG" sz="1200" dirty="0" smtClean="0"/>
            </a:br>
            <a:r>
              <a:rPr lang="bg-BG" sz="1200" dirty="0" smtClean="0"/>
              <a:t/>
            </a:r>
            <a:br>
              <a:rPr lang="bg-BG" sz="1200" dirty="0" smtClean="0"/>
            </a:br>
            <a:r>
              <a:rPr lang="bg-BG" sz="1200" dirty="0" smtClean="0"/>
              <a:t>●</a:t>
            </a:r>
            <a:r>
              <a:rPr lang="bg-BG" sz="1200" dirty="0"/>
              <a:t> </a:t>
            </a:r>
            <a:r>
              <a:rPr lang="en-US" sz="1200" dirty="0"/>
              <a:t>Easy user orientation, such as overall design and navigation, is beneficial to visitors (exception mynavi.jp</a:t>
            </a:r>
            <a:r>
              <a:rPr lang="en-US" sz="1200" dirty="0" smtClean="0"/>
              <a:t>)</a:t>
            </a:r>
            <a:r>
              <a:rPr lang="en-US" sz="1200" dirty="0"/>
              <a:t/>
            </a:r>
            <a:br>
              <a:rPr lang="en-US" sz="1200" dirty="0"/>
            </a:br>
            <a:r>
              <a:rPr lang="bg-BG" sz="1200" dirty="0" smtClean="0"/>
              <a:t>●</a:t>
            </a:r>
            <a:r>
              <a:rPr lang="bg-BG" sz="1200" dirty="0"/>
              <a:t> </a:t>
            </a:r>
            <a:r>
              <a:rPr lang="en-US" sz="1200" dirty="0" smtClean="0"/>
              <a:t>Well structured and functional code.</a:t>
            </a:r>
            <a:br>
              <a:rPr lang="en-US" sz="1200" dirty="0" smtClean="0"/>
            </a:br>
            <a:r>
              <a:rPr lang="bg-BG" sz="1200" dirty="0" smtClean="0"/>
              <a:t>●</a:t>
            </a:r>
            <a:r>
              <a:rPr lang="bg-BG" dirty="0" smtClean="0"/>
              <a:t> </a:t>
            </a:r>
            <a:r>
              <a:rPr lang="en-US" sz="1200" dirty="0"/>
              <a:t>The aesthetic-functional elements are good - the color palette does not hurt the attention or the ability to work on the part of the users, the text is in </a:t>
            </a:r>
            <a:r>
              <a:rPr lang="en-US" sz="1200" dirty="0" smtClean="0"/>
              <a:t>a good </a:t>
            </a:r>
            <a:r>
              <a:rPr lang="en-US" sz="1200" dirty="0"/>
              <a:t>font and does not hurt the eyes during long reading, according to gtmetrix, the images on the main page of the websites are well optimized </a:t>
            </a:r>
            <a:r>
              <a:rPr lang="en-US" sz="1200" dirty="0" smtClean="0"/>
              <a:t>and they don’t damage the overall speed of </a:t>
            </a:r>
            <a:r>
              <a:rPr lang="en-US" sz="1200" dirty="0"/>
              <a:t>the sites. (Exception - indeed.com, where </a:t>
            </a:r>
            <a:r>
              <a:rPr lang="en-US" sz="1200" dirty="0" smtClean="0"/>
              <a:t>these image </a:t>
            </a:r>
            <a:r>
              <a:rPr lang="en-US" sz="1200" dirty="0"/>
              <a:t>elements are largely missing.)</a:t>
            </a:r>
            <a:r>
              <a:rPr lang="bg-BG" sz="1200" dirty="0" smtClean="0"/>
              <a:t/>
            </a:r>
            <a:br>
              <a:rPr lang="bg-BG" sz="1200" dirty="0" smtClean="0"/>
            </a:br>
            <a:r>
              <a:rPr lang="bg-BG" sz="1200" dirty="0" smtClean="0"/>
              <a:t>●</a:t>
            </a:r>
            <a:r>
              <a:rPr lang="bg-BG" dirty="0"/>
              <a:t> </a:t>
            </a:r>
            <a:r>
              <a:rPr lang="en-US" sz="1200" dirty="0"/>
              <a:t>Each search engine on the site is at a relatively good level and finds relatively accurate results. (Exception is indeed.com, whose search engine is extremely high).</a:t>
            </a:r>
            <a:r>
              <a:rPr lang="bg-BG" sz="1200" dirty="0" smtClean="0"/>
              <a:t/>
            </a:r>
            <a:br>
              <a:rPr lang="bg-BG" sz="1200" dirty="0" smtClean="0"/>
            </a:br>
            <a:r>
              <a:rPr lang="bg-BG" sz="1200" dirty="0" smtClean="0"/>
              <a:t>●</a:t>
            </a:r>
            <a:r>
              <a:rPr lang="bg-BG" dirty="0"/>
              <a:t> </a:t>
            </a:r>
            <a:r>
              <a:rPr lang="en-US" sz="1200" dirty="0"/>
              <a:t>All five sites have mobile apps for android and apple that are supported and upgraded.</a:t>
            </a:r>
            <a:endParaRPr lang="bg-BG" sz="1200" dirty="0"/>
          </a:p>
        </p:txBody>
      </p:sp>
      <p:sp>
        <p:nvSpPr>
          <p:cNvPr id="10" name="Rounded Rectangle 9"/>
          <p:cNvSpPr/>
          <p:nvPr/>
        </p:nvSpPr>
        <p:spPr>
          <a:xfrm>
            <a:off x="6151418" y="3062720"/>
            <a:ext cx="5516937" cy="3640975"/>
          </a:xfrm>
          <a:prstGeom prst="roundRect">
            <a:avLst/>
          </a:prstGeom>
          <a:solidFill>
            <a:schemeClr val="accent2">
              <a:lumMod val="75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bg-BG" sz="1200" dirty="0"/>
              <a:t>● </a:t>
            </a:r>
            <a:r>
              <a:rPr lang="en-US" sz="1200" dirty="0"/>
              <a:t>The speed of glassdoor.com and hh.ru - according to gtmetrix analysis and the successive tips suggested by them, these two sites must seriously minimize the number of redirects on the main page, which is the main reason for their slow loading</a:t>
            </a:r>
            <a:r>
              <a:rPr lang="en-US" sz="1200" dirty="0" smtClean="0"/>
              <a:t>.</a:t>
            </a:r>
            <a:br>
              <a:rPr lang="en-US" sz="1200" dirty="0" smtClean="0"/>
            </a:br>
            <a:r>
              <a:rPr lang="bg-BG" sz="1200" dirty="0" smtClean="0"/>
              <a:t>●</a:t>
            </a:r>
            <a:r>
              <a:rPr lang="bg-BG" dirty="0" smtClean="0"/>
              <a:t> </a:t>
            </a:r>
            <a:r>
              <a:rPr lang="en-US" sz="1200" dirty="0"/>
              <a:t>At mynavi.jp there is a large </a:t>
            </a:r>
            <a:r>
              <a:rPr lang="en-US" sz="1200" dirty="0" smtClean="0"/>
              <a:t>slide space </a:t>
            </a:r>
            <a:r>
              <a:rPr lang="en-US" sz="1200" dirty="0"/>
              <a:t>on the main page that advertises and explains the site's functions, which is useless, it can be replaced with a large logo and </a:t>
            </a:r>
            <a:r>
              <a:rPr lang="en-US" sz="1200" dirty="0" smtClean="0"/>
              <a:t>several keywords </a:t>
            </a:r>
            <a:r>
              <a:rPr lang="en-US" sz="1200" dirty="0"/>
              <a:t>below </a:t>
            </a:r>
            <a:r>
              <a:rPr lang="en-US" sz="1200" dirty="0" smtClean="0"/>
              <a:t>so it briefly </a:t>
            </a:r>
            <a:r>
              <a:rPr lang="en-US" sz="1200" dirty="0"/>
              <a:t>and clearly </a:t>
            </a:r>
            <a:r>
              <a:rPr lang="en-US" sz="1200" dirty="0" smtClean="0"/>
              <a:t>relays the </a:t>
            </a:r>
            <a:r>
              <a:rPr lang="en-US" sz="1200" dirty="0"/>
              <a:t>same message, </a:t>
            </a:r>
            <a:r>
              <a:rPr lang="en-US" sz="1200" dirty="0" smtClean="0"/>
              <a:t>along </a:t>
            </a:r>
            <a:r>
              <a:rPr lang="en-US" sz="1200" dirty="0"/>
              <a:t>with the fact that a logo is lighter on loading on the main page than a whole </a:t>
            </a:r>
            <a:r>
              <a:rPr lang="en-US" sz="1200" dirty="0" smtClean="0"/>
              <a:t>unnecessary </a:t>
            </a:r>
            <a:r>
              <a:rPr lang="en-US" sz="1200" dirty="0"/>
              <a:t>high-resolution image </a:t>
            </a:r>
            <a:r>
              <a:rPr lang="en-US" sz="1200" dirty="0" smtClean="0"/>
              <a:t>slider. </a:t>
            </a:r>
            <a:r>
              <a:rPr lang="en-US" sz="1200" dirty="0"/>
              <a:t>"There is also a </a:t>
            </a:r>
            <a:r>
              <a:rPr lang="en-US" sz="1200" dirty="0" smtClean="0"/>
              <a:t>partial </a:t>
            </a:r>
            <a:r>
              <a:rPr lang="en-US" sz="1200" dirty="0"/>
              <a:t>English version of the site where there are unnecessary advertisements </a:t>
            </a:r>
            <a:r>
              <a:rPr lang="en-US" sz="1200" dirty="0" smtClean="0"/>
              <a:t>in </a:t>
            </a:r>
            <a:r>
              <a:rPr lang="en-US" sz="1200" dirty="0"/>
              <a:t>Japanese, albeit the overall functional </a:t>
            </a:r>
            <a:r>
              <a:rPr lang="en-US" sz="1200" dirty="0" smtClean="0"/>
              <a:t>structure of the website is usable for English speaking users.</a:t>
            </a:r>
            <a:r>
              <a:rPr lang="bg-BG" sz="1200" dirty="0"/>
              <a:t/>
            </a:r>
            <a:br>
              <a:rPr lang="bg-BG" sz="1200" dirty="0"/>
            </a:br>
            <a:r>
              <a:rPr lang="bg-BG" sz="1200" dirty="0" smtClean="0"/>
              <a:t>●</a:t>
            </a:r>
            <a:r>
              <a:rPr lang="bg-BG" sz="1200" dirty="0"/>
              <a:t> </a:t>
            </a:r>
            <a:r>
              <a:rPr lang="en-US" sz="1200" dirty="0" smtClean="0"/>
              <a:t>Mediocre </a:t>
            </a:r>
            <a:r>
              <a:rPr lang="en-US" sz="1200" dirty="0"/>
              <a:t>mobile search engine (filters that do </a:t>
            </a:r>
            <a:r>
              <a:rPr lang="en-US" sz="1200" dirty="0" smtClean="0"/>
              <a:t>not  </a:t>
            </a:r>
            <a:r>
              <a:rPr lang="en-US" sz="1200" dirty="0"/>
              <a:t>make it easier to search for </a:t>
            </a:r>
            <a:r>
              <a:rPr lang="en-US" sz="1200" dirty="0" smtClean="0"/>
              <a:t>job ads, there is a lack </a:t>
            </a:r>
            <a:r>
              <a:rPr lang="en-US" sz="1200" dirty="0"/>
              <a:t>of user support (Naukri.com, glassdoor.com </a:t>
            </a:r>
            <a:r>
              <a:rPr lang="en-US" sz="1200" dirty="0" smtClean="0"/>
              <a:t>), according </a:t>
            </a:r>
            <a:r>
              <a:rPr lang="en-US" sz="1200" dirty="0"/>
              <a:t>to a number of dissatisfied </a:t>
            </a:r>
            <a:r>
              <a:rPr lang="en-US" sz="1200" dirty="0" smtClean="0"/>
              <a:t>user </a:t>
            </a:r>
            <a:r>
              <a:rPr lang="en-US" sz="1200" dirty="0"/>
              <a:t>reviews on the Android </a:t>
            </a:r>
            <a:r>
              <a:rPr lang="en-US" sz="1200" dirty="0" smtClean="0"/>
              <a:t>website</a:t>
            </a:r>
            <a:r>
              <a:rPr lang="en-US" sz="1200" dirty="0"/>
              <a:t>.</a:t>
            </a:r>
            <a:endParaRPr lang="bg-BG" sz="1200" dirty="0"/>
          </a:p>
        </p:txBody>
      </p:sp>
    </p:spTree>
    <p:extLst>
      <p:ext uri="{BB962C8B-B14F-4D97-AF65-F5344CB8AC3E}">
        <p14:creationId xmlns:p14="http://schemas.microsoft.com/office/powerpoint/2010/main" val="3676596438"/>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normAutofit/>
          </a:bodyPr>
          <a:lstStyle/>
          <a:p>
            <a:r>
              <a:rPr lang="en-US" sz="2800" dirty="0" smtClean="0"/>
              <a:t>Exclusive features</a:t>
            </a:r>
            <a:br>
              <a:rPr lang="en-US" sz="2800" dirty="0" smtClean="0"/>
            </a:br>
            <a:endParaRPr lang="bg-BG" sz="2800" dirty="0"/>
          </a:p>
        </p:txBody>
      </p:sp>
      <p:sp>
        <p:nvSpPr>
          <p:cNvPr id="3" name="Content Placeholder 2"/>
          <p:cNvSpPr>
            <a:spLocks noGrp="1"/>
          </p:cNvSpPr>
          <p:nvPr>
            <p:ph idx="1"/>
          </p:nvPr>
        </p:nvSpPr>
        <p:spPr>
          <a:xfrm>
            <a:off x="108065" y="2019993"/>
            <a:ext cx="11995265" cy="4912822"/>
          </a:xfrm>
        </p:spPr>
        <p:txBody>
          <a:bodyPr>
            <a:noAutofit/>
          </a:bodyPr>
          <a:lstStyle/>
          <a:p>
            <a:pPr marL="0" indent="0">
              <a:buNone/>
            </a:pPr>
            <a:r>
              <a:rPr lang="bg-BG" sz="1400" dirty="0" smtClean="0">
                <a:latin typeface="Trebuchet MS" panose="020B0603020202020204" pitchFamily="34" charset="0"/>
              </a:rPr>
              <a:t> </a:t>
            </a:r>
            <a:r>
              <a:rPr lang="bg-BG" sz="1400" dirty="0">
                <a:latin typeface="Trebuchet MS" panose="020B0603020202020204" pitchFamily="34" charset="0"/>
              </a:rPr>
              <a:t>● </a:t>
            </a:r>
            <a:r>
              <a:rPr lang="en-US" sz="1400" dirty="0"/>
              <a:t>Each of the five sites, together with jobs.bg and zaplata.bg, have a major role to play in offering users the opportunity to search for and apply for job advertisements and the ability of companies to post job advertisements</a:t>
            </a:r>
            <a:r>
              <a:rPr lang="en-US" sz="1400" dirty="0" smtClean="0"/>
              <a:t>.</a:t>
            </a:r>
            <a:br>
              <a:rPr lang="en-US" sz="1400" dirty="0" smtClean="0"/>
            </a:br>
            <a:r>
              <a:rPr lang="bg-BG" sz="1400" dirty="0"/>
              <a:t/>
            </a:r>
            <a:br>
              <a:rPr lang="bg-BG" sz="1400" dirty="0"/>
            </a:br>
            <a:r>
              <a:rPr lang="bg-BG" sz="1400" dirty="0">
                <a:latin typeface="Trebuchet MS" panose="020B0603020202020204" pitchFamily="34" charset="0"/>
              </a:rPr>
              <a:t>● </a:t>
            </a:r>
            <a:r>
              <a:rPr lang="en-US" sz="1400" dirty="0" smtClean="0"/>
              <a:t>What elevates, however, some </a:t>
            </a:r>
            <a:r>
              <a:rPr lang="en-US" sz="1400" dirty="0"/>
              <a:t>of the five sites over the others with the same goal is that they are </a:t>
            </a:r>
            <a:r>
              <a:rPr lang="en-US" sz="1400" dirty="0" smtClean="0"/>
              <a:t>multi-functional, they have </a:t>
            </a:r>
            <a:r>
              <a:rPr lang="en-US" sz="1400" dirty="0"/>
              <a:t>unique features that contribute to the overall good experience of their </a:t>
            </a:r>
            <a:r>
              <a:rPr lang="en-US" sz="1400" dirty="0" smtClean="0"/>
              <a:t>users and these exclusive attributes to them overcompensate their weaknesses.</a:t>
            </a:r>
            <a:r>
              <a:rPr lang="bg-BG" sz="1400" dirty="0" smtClean="0"/>
              <a:t/>
            </a:r>
            <a:br>
              <a:rPr lang="bg-BG" sz="1400" dirty="0" smtClean="0"/>
            </a:br>
            <a:r>
              <a:rPr lang="bg-BG" sz="1400" dirty="0" smtClean="0"/>
              <a:t/>
            </a:r>
            <a:br>
              <a:rPr lang="bg-BG" sz="1400" dirty="0" smtClean="0"/>
            </a:br>
            <a:r>
              <a:rPr lang="bg-BG" sz="1400" dirty="0" smtClean="0"/>
              <a:t/>
            </a:r>
            <a:br>
              <a:rPr lang="bg-BG" sz="1400" dirty="0" smtClean="0"/>
            </a:br>
            <a:r>
              <a:rPr lang="bg-BG" sz="1400" dirty="0" smtClean="0">
                <a:latin typeface="Trebuchet MS" panose="020B0603020202020204" pitchFamily="34" charset="0"/>
              </a:rPr>
              <a:t>● </a:t>
            </a:r>
            <a:r>
              <a:rPr lang="en-US" sz="1800" dirty="0" smtClean="0">
                <a:latin typeface="Trebuchet MS" panose="020B0603020202020204" pitchFamily="34" charset="0"/>
              </a:rPr>
              <a:t>Feature</a:t>
            </a:r>
            <a:r>
              <a:rPr lang="bg-BG" sz="1800" dirty="0" smtClean="0">
                <a:latin typeface="Trebuchet MS" panose="020B0603020202020204" pitchFamily="34" charset="0"/>
              </a:rPr>
              <a:t> </a:t>
            </a:r>
            <a:r>
              <a:rPr lang="en-US" sz="1800" dirty="0" smtClean="0">
                <a:latin typeface="Trebuchet MS" panose="020B0603020202020204" pitchFamily="34" charset="0"/>
              </a:rPr>
              <a:t>I</a:t>
            </a:r>
            <a:r>
              <a:rPr lang="bg-BG" sz="1800" dirty="0" smtClean="0">
                <a:latin typeface="Trebuchet MS" panose="020B0603020202020204" pitchFamily="34" charset="0"/>
              </a:rPr>
              <a:t>:</a:t>
            </a:r>
            <a:br>
              <a:rPr lang="bg-BG" sz="1800" dirty="0" smtClean="0">
                <a:latin typeface="Trebuchet MS" panose="020B0603020202020204" pitchFamily="34" charset="0"/>
              </a:rPr>
            </a:br>
            <a:r>
              <a:rPr lang="bg-BG" sz="1400" dirty="0" smtClean="0"/>
              <a:t/>
            </a:r>
            <a:br>
              <a:rPr lang="bg-BG" sz="1400" dirty="0" smtClean="0"/>
            </a:br>
            <a:r>
              <a:rPr lang="bg-BG" sz="1400" dirty="0"/>
              <a:t/>
            </a:r>
            <a:br>
              <a:rPr lang="bg-BG" sz="1400" dirty="0"/>
            </a:br>
            <a:r>
              <a:rPr lang="en-US" sz="1400" dirty="0"/>
              <a:t/>
            </a:r>
            <a:br>
              <a:rPr lang="en-US" sz="1400" dirty="0"/>
            </a:br>
            <a:endParaRPr lang="bg-BG" sz="1400" dirty="0"/>
          </a:p>
        </p:txBody>
      </p:sp>
      <p:sp>
        <p:nvSpPr>
          <p:cNvPr id="2" name="Rectangle 1"/>
          <p:cNvSpPr/>
          <p:nvPr/>
        </p:nvSpPr>
        <p:spPr>
          <a:xfrm>
            <a:off x="548640" y="3807229"/>
            <a:ext cx="2502131" cy="2917767"/>
          </a:xfrm>
          <a:prstGeom prst="rect">
            <a:avLst/>
          </a:prstGeom>
          <a:solidFill>
            <a:srgbClr val="EC831A"/>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An extremely thorough </a:t>
            </a:r>
            <a:r>
              <a:rPr lang="en-US" sz="1200" dirty="0"/>
              <a:t>and informative search engine. This feature is inherent to indeed.com, one of the main reasons why the site is so well-known and well-visited, along with the simple and extremely easy interface, this search engine creates a sense of familiarity by working on the same principle as google by </a:t>
            </a:r>
            <a:r>
              <a:rPr lang="en-US" sz="1200" dirty="0" smtClean="0"/>
              <a:t>showing </a:t>
            </a:r>
            <a:r>
              <a:rPr lang="en-US" sz="1200" dirty="0"/>
              <a:t>multiple </a:t>
            </a:r>
            <a:r>
              <a:rPr lang="en-US" sz="1200" dirty="0" smtClean="0"/>
              <a:t>additional </a:t>
            </a:r>
            <a:r>
              <a:rPr lang="en-US" sz="1200" dirty="0"/>
              <a:t>suggestions that complement the already-written job keyword.</a:t>
            </a:r>
            <a:endParaRPr lang="bg-BG" sz="1200"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91592" y="3807229"/>
            <a:ext cx="5556596" cy="2917767"/>
          </a:xfrm>
          <a:prstGeom prst="rect">
            <a:avLst/>
          </a:prstGeom>
        </p:spPr>
      </p:pic>
      <p:sp>
        <p:nvSpPr>
          <p:cNvPr id="7" name="Rectangle 6"/>
          <p:cNvSpPr/>
          <p:nvPr/>
        </p:nvSpPr>
        <p:spPr>
          <a:xfrm>
            <a:off x="9385069" y="3807229"/>
            <a:ext cx="2518756" cy="29177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This search engine shows additional combinations with the word "ux" not only working positions, but also </a:t>
            </a:r>
            <a:r>
              <a:rPr lang="en-US" sz="1200" dirty="0" smtClean="0"/>
              <a:t>“ux remote” showing not only the job but the place as well; </a:t>
            </a:r>
            <a:r>
              <a:rPr lang="en-US" sz="1200" dirty="0"/>
              <a:t>combined work fields </a:t>
            </a:r>
            <a:r>
              <a:rPr lang="en-US" sz="1200" dirty="0" smtClean="0"/>
              <a:t>(“ux ui”) </a:t>
            </a:r>
            <a:r>
              <a:rPr lang="en-US" sz="1200" dirty="0"/>
              <a:t>and some ux </a:t>
            </a:r>
            <a:r>
              <a:rPr lang="en-US" sz="1200" dirty="0" smtClean="0"/>
              <a:t>divisions  (“Ux research“, “ux director”, “ux manager”).</a:t>
            </a:r>
            <a:endParaRPr lang="bg-BG" sz="1200" dirty="0"/>
          </a:p>
        </p:txBody>
      </p:sp>
    </p:spTree>
    <p:extLst>
      <p:ext uri="{BB962C8B-B14F-4D97-AF65-F5344CB8AC3E}">
        <p14:creationId xmlns:p14="http://schemas.microsoft.com/office/powerpoint/2010/main" val="1584378036"/>
      </p:ext>
    </p:extLst>
  </p:cSld>
  <p:clrMapOvr>
    <a:masterClrMapping/>
  </p:clrMapOvr>
  <p:timing>
    <p:tnLst>
      <p:par>
        <p:cTn id="1" dur="indefinite" restart="never" nodeType="tmRoot"/>
      </p:par>
    </p:tnLst>
  </p:timing>
</p:sld>
</file>

<file path=ppt/theme/theme1.xml><?xml version="1.0" encoding="utf-8"?>
<a:theme xmlns:a="http://schemas.openxmlformats.org/drawingml/2006/main" name="Berlin">
  <a:themeElements>
    <a:clrScheme name="Berlin">
      <a:dk1>
        <a:sysClr val="windowText" lastClr="000000"/>
      </a:dk1>
      <a:lt1>
        <a:sysClr val="window" lastClr="FFFFFF"/>
      </a:lt1>
      <a:dk2>
        <a:srgbClr val="9D360E"/>
      </a:dk2>
      <a:lt2>
        <a:srgbClr val="E7E6E6"/>
      </a:lt2>
      <a:accent1>
        <a:srgbClr val="F09415"/>
      </a:accent1>
      <a:accent2>
        <a:srgbClr val="C1B56B"/>
      </a:accent2>
      <a:accent3>
        <a:srgbClr val="4BAF73"/>
      </a:accent3>
      <a:accent4>
        <a:srgbClr val="5AA6C0"/>
      </a:accent4>
      <a:accent5>
        <a:srgbClr val="D17DF9"/>
      </a:accent5>
      <a:accent6>
        <a:srgbClr val="FA7E5C"/>
      </a:accent6>
      <a:hlink>
        <a:srgbClr val="FFAE3E"/>
      </a:hlink>
      <a:folHlink>
        <a:srgbClr val="FCC77E"/>
      </a:folHlink>
    </a:clrScheme>
    <a:fontScheme name="Berlin">
      <a:majorFont>
        <a:latin typeface="Trebuchet MS" panose="020B0603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panose="020B0603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erlin">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270000"/>
                <a:satMod val="200000"/>
                <a:lumMod val="128000"/>
              </a:schemeClr>
            </a:gs>
            <a:gs pos="50000">
              <a:schemeClr val="phClr">
                <a:shade val="100000"/>
                <a:hueMod val="100000"/>
                <a:satMod val="110000"/>
                <a:lumMod val="130000"/>
              </a:schemeClr>
            </a:gs>
            <a:gs pos="100000">
              <a:schemeClr val="phClr">
                <a:shade val="78000"/>
                <a:hueMod val="44000"/>
                <a:satMod val="200000"/>
                <a:lumMod val="69000"/>
              </a:schemeClr>
            </a:gs>
          </a:gsLst>
          <a:lin ang="2520000" scaled="0"/>
        </a:gradFill>
      </a:bgFillStyleLst>
    </a:fmtScheme>
  </a:themeElements>
  <a:objectDefaults/>
  <a:extraClrSchemeLst/>
  <a:extLst>
    <a:ext uri="{05A4C25C-085E-4340-85A3-A5531E510DB2}">
      <thm15:themeFamily xmlns:thm15="http://schemas.microsoft.com/office/thememl/2012/main" name="Berlin" id="{7B5DBA9E-B069-418E-9360-A61BDD0615A4}" vid="{C0CBE056-4EF4-4D92-969E-947779DA7AA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1802</TotalTime>
  <Words>1804</Words>
  <Application>Microsoft Office PowerPoint</Application>
  <PresentationFormat>Widescreen</PresentationFormat>
  <Paragraphs>74</Paragraphs>
  <Slides>28</Slides>
  <Notes>0</Notes>
  <HiddenSlides>0</HiddenSlides>
  <MMClips>0</MMClips>
  <ScaleCrop>false</ScaleCrop>
  <HeadingPairs>
    <vt:vector size="8" baseType="variant">
      <vt:variant>
        <vt:lpstr>Fonts Used</vt:lpstr>
      </vt:variant>
      <vt:variant>
        <vt:i4>4</vt:i4>
      </vt:variant>
      <vt:variant>
        <vt:lpstr>Theme</vt:lpstr>
      </vt:variant>
      <vt:variant>
        <vt:i4>2</vt:i4>
      </vt:variant>
      <vt:variant>
        <vt:lpstr>Embedded OLE Servers</vt:lpstr>
      </vt:variant>
      <vt:variant>
        <vt:i4>1</vt:i4>
      </vt:variant>
      <vt:variant>
        <vt:lpstr>Slide Titles</vt:lpstr>
      </vt:variant>
      <vt:variant>
        <vt:i4>28</vt:i4>
      </vt:variant>
    </vt:vector>
  </HeadingPairs>
  <TitlesOfParts>
    <vt:vector size="35" baseType="lpstr">
      <vt:lpstr>Arial</vt:lpstr>
      <vt:lpstr>Calibri</vt:lpstr>
      <vt:lpstr>Calibri Light</vt:lpstr>
      <vt:lpstr>Trebuchet MS</vt:lpstr>
      <vt:lpstr>Berlin</vt:lpstr>
      <vt:lpstr>Office Theme</vt:lpstr>
      <vt:lpstr>Adobe Acrobat Document</vt:lpstr>
      <vt:lpstr>UX project- Optimization of a website</vt:lpstr>
      <vt:lpstr>Content</vt:lpstr>
      <vt:lpstr>Short summary of the project</vt:lpstr>
      <vt:lpstr>Competitive analysis</vt:lpstr>
      <vt:lpstr>The elements needed for a good website:</vt:lpstr>
      <vt:lpstr>Speed test</vt:lpstr>
      <vt:lpstr>PowerPoint Presentation</vt:lpstr>
      <vt:lpstr>PowerPoint Presentation</vt:lpstr>
      <vt:lpstr>Exclusive features </vt:lpstr>
      <vt:lpstr>PowerPoint Presentation</vt:lpstr>
      <vt:lpstr>PowerPoint Presentation</vt:lpstr>
      <vt:lpstr>PowerPoint Presentation</vt:lpstr>
      <vt:lpstr>PowerPoint Presentation</vt:lpstr>
      <vt:lpstr>Heuristic / comparative analysis of zaplata.bg and jobs.bg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Проект по UX – Оптимизация на уебсайт</dc:title>
  <dc:creator>Георги Лазаров</dc:creator>
  <cp:lastModifiedBy>Георги Лазаров</cp:lastModifiedBy>
  <cp:revision>120</cp:revision>
  <dcterms:created xsi:type="dcterms:W3CDTF">2017-07-09T09:55:53Z</dcterms:created>
  <dcterms:modified xsi:type="dcterms:W3CDTF">2017-08-01T12:27:31Z</dcterms:modified>
</cp:coreProperties>
</file>